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6"/>
  </p:notesMasterIdLst>
  <p:handoutMasterIdLst>
    <p:handoutMasterId r:id="rId17"/>
  </p:handoutMasterIdLst>
  <p:sldIdLst>
    <p:sldId id="286" r:id="rId2"/>
    <p:sldId id="256" r:id="rId3"/>
    <p:sldId id="282" r:id="rId4"/>
    <p:sldId id="283" r:id="rId5"/>
    <p:sldId id="258" r:id="rId6"/>
    <p:sldId id="257" r:id="rId7"/>
    <p:sldId id="269" r:id="rId8"/>
    <p:sldId id="259" r:id="rId9"/>
    <p:sldId id="260" r:id="rId10"/>
    <p:sldId id="261" r:id="rId11"/>
    <p:sldId id="262" r:id="rId12"/>
    <p:sldId id="263" r:id="rId13"/>
    <p:sldId id="264" r:id="rId14"/>
    <p:sldId id="284" r:id="rId15"/>
  </p:sldIdLst>
  <p:sldSz cx="9144000" cy="6858000" type="screen4x3"/>
  <p:notesSz cx="6735763" cy="9869488"/>
  <p:custDataLst>
    <p:tags r:id="rId18"/>
  </p:custDataLst>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99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04" autoAdjust="0"/>
    <p:restoredTop sz="86369" autoAdjust="0"/>
  </p:normalViewPr>
  <p:slideViewPr>
    <p:cSldViewPr>
      <p:cViewPr varScale="1">
        <p:scale>
          <a:sx n="106" d="100"/>
          <a:sy n="106" d="100"/>
        </p:scale>
        <p:origin x="-114" y="-8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A8B795C7-991B-499A-ADF5-EE058C3F4125}" type="datetimeFigureOut">
              <a:rPr lang="fr-FR" smtClean="0"/>
              <a:pPr/>
              <a:t>15/02/2012</a:t>
            </a:fld>
            <a:endParaRPr lang="fr-FR"/>
          </a:p>
        </p:txBody>
      </p:sp>
      <p:sp>
        <p:nvSpPr>
          <p:cNvPr id="4" name="Espace réservé du pied de page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4CAC0D54-CD4B-4878-8862-1ADC95DFC0AF}"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18831" cy="4934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28675" name="Rectangle 3"/>
          <p:cNvSpPr>
            <a:spLocks noGrp="1" noChangeArrowheads="1"/>
          </p:cNvSpPr>
          <p:nvPr>
            <p:ph type="dt" idx="1"/>
          </p:nvPr>
        </p:nvSpPr>
        <p:spPr bwMode="auto">
          <a:xfrm>
            <a:off x="3815373" y="0"/>
            <a:ext cx="2918831" cy="4934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28676"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73577" y="4688007"/>
            <a:ext cx="5388610" cy="44412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Click to edit Master text styles</a:t>
            </a:r>
          </a:p>
          <a:p>
            <a:pPr lvl="1"/>
            <a:r>
              <a:rPr lang="fr-FR" noProof="0" smtClean="0"/>
              <a:t>Second level</a:t>
            </a:r>
          </a:p>
          <a:p>
            <a:pPr lvl="2"/>
            <a:r>
              <a:rPr lang="fr-FR" noProof="0" smtClean="0"/>
              <a:t>Third level</a:t>
            </a:r>
          </a:p>
          <a:p>
            <a:pPr lvl="3"/>
            <a:r>
              <a:rPr lang="fr-FR" noProof="0" smtClean="0"/>
              <a:t>Fourth level</a:t>
            </a:r>
          </a:p>
          <a:p>
            <a:pPr lvl="4"/>
            <a:r>
              <a:rPr lang="fr-FR" noProof="0" smtClean="0"/>
              <a:t>Fifth level</a:t>
            </a:r>
          </a:p>
        </p:txBody>
      </p:sp>
      <p:sp>
        <p:nvSpPr>
          <p:cNvPr id="28678" name="Rectangle 6"/>
          <p:cNvSpPr>
            <a:spLocks noGrp="1" noChangeArrowheads="1"/>
          </p:cNvSpPr>
          <p:nvPr>
            <p:ph type="ftr" sz="quarter" idx="4"/>
          </p:nvPr>
        </p:nvSpPr>
        <p:spPr bwMode="auto">
          <a:xfrm>
            <a:off x="0" y="9374301"/>
            <a:ext cx="2918831" cy="4934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28679" name="Rectangle 7"/>
          <p:cNvSpPr>
            <a:spLocks noGrp="1" noChangeArrowheads="1"/>
          </p:cNvSpPr>
          <p:nvPr>
            <p:ph type="sldNum" sz="quarter" idx="5"/>
          </p:nvPr>
        </p:nvSpPr>
        <p:spPr bwMode="auto">
          <a:xfrm>
            <a:off x="3815373" y="9374301"/>
            <a:ext cx="2918831" cy="4934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768734E-58B3-4EA4-AB24-C5120A2DAC0B}"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à coins arrondis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ectangle à coins arrondis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fr-FR" smtClean="0"/>
              <a:t>Cliquez pour modifier le style du titre</a:t>
            </a:r>
            <a:endParaRPr lang="en-US"/>
          </a:p>
        </p:txBody>
      </p:sp>
      <p:sp>
        <p:nvSpPr>
          <p:cNvPr id="20" name="Sous-titr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7" name="Espace réservé de la date 18"/>
          <p:cNvSpPr>
            <a:spLocks noGrp="1"/>
          </p:cNvSpPr>
          <p:nvPr>
            <p:ph type="dt" sz="half" idx="10"/>
          </p:nvPr>
        </p:nvSpPr>
        <p:spPr/>
        <p:txBody>
          <a:bodyPr/>
          <a:lstStyle>
            <a:lvl1pPr>
              <a:defRPr/>
            </a:lvl1pPr>
            <a:extLst/>
          </a:lstStyle>
          <a:p>
            <a:pPr>
              <a:defRPr/>
            </a:pPr>
            <a:endParaRPr lang="fr-FR"/>
          </a:p>
        </p:txBody>
      </p:sp>
      <p:sp>
        <p:nvSpPr>
          <p:cNvPr id="8" name="Espace réservé du pied de page 7"/>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10"/>
          <p:cNvSpPr>
            <a:spLocks noGrp="1"/>
          </p:cNvSpPr>
          <p:nvPr>
            <p:ph type="sldNum" sz="quarter" idx="12"/>
          </p:nvPr>
        </p:nvSpPr>
        <p:spPr/>
        <p:txBody>
          <a:bodyPr/>
          <a:lstStyle>
            <a:lvl1pPr>
              <a:defRPr/>
            </a:lvl1pPr>
            <a:extLst/>
          </a:lstStyle>
          <a:p>
            <a:pPr>
              <a:defRPr/>
            </a:pPr>
            <a:fld id="{268284A7-B9BA-4045-BA40-65609945D759}"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endParaRPr lang="fr-FR"/>
          </a:p>
        </p:txBody>
      </p:sp>
      <p:sp>
        <p:nvSpPr>
          <p:cNvPr id="5" name="Espace réservé du pied de page 17"/>
          <p:cNvSpPr>
            <a:spLocks noGrp="1"/>
          </p:cNvSpPr>
          <p:nvPr>
            <p:ph type="ftr" sz="quarter" idx="11"/>
          </p:nvPr>
        </p:nvSpPr>
        <p:spPr/>
        <p:txBody>
          <a:bodyPr/>
          <a:lstStyle>
            <a:lvl1pPr>
              <a:defRPr/>
            </a:lvl1pPr>
          </a:lstStyle>
          <a:p>
            <a:pPr>
              <a:defRPr/>
            </a:pPr>
            <a:endParaRPr lang="fr-FR"/>
          </a:p>
        </p:txBody>
      </p:sp>
      <p:sp>
        <p:nvSpPr>
          <p:cNvPr id="6" name="Espace réservé du numéro de diapositive 4"/>
          <p:cNvSpPr>
            <a:spLocks noGrp="1"/>
          </p:cNvSpPr>
          <p:nvPr>
            <p:ph type="sldNum" sz="quarter" idx="12"/>
          </p:nvPr>
        </p:nvSpPr>
        <p:spPr/>
        <p:txBody>
          <a:bodyPr/>
          <a:lstStyle>
            <a:lvl1pPr>
              <a:defRPr/>
            </a:lvl1pPr>
          </a:lstStyle>
          <a:p>
            <a:pPr>
              <a:defRPr/>
            </a:pPr>
            <a:fld id="{C38E0505-BB7C-46E6-8B77-249AC862E15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endParaRPr lang="fr-FR"/>
          </a:p>
        </p:txBody>
      </p:sp>
      <p:sp>
        <p:nvSpPr>
          <p:cNvPr id="5" name="Espace réservé du pied de page 17"/>
          <p:cNvSpPr>
            <a:spLocks noGrp="1"/>
          </p:cNvSpPr>
          <p:nvPr>
            <p:ph type="ftr" sz="quarter" idx="11"/>
          </p:nvPr>
        </p:nvSpPr>
        <p:spPr/>
        <p:txBody>
          <a:bodyPr/>
          <a:lstStyle>
            <a:lvl1pPr>
              <a:defRPr/>
            </a:lvl1pPr>
          </a:lstStyle>
          <a:p>
            <a:pPr>
              <a:defRPr/>
            </a:pPr>
            <a:endParaRPr lang="fr-FR"/>
          </a:p>
        </p:txBody>
      </p:sp>
      <p:sp>
        <p:nvSpPr>
          <p:cNvPr id="6" name="Espace réservé du numéro de diapositive 4"/>
          <p:cNvSpPr>
            <a:spLocks noGrp="1"/>
          </p:cNvSpPr>
          <p:nvPr>
            <p:ph type="sldNum" sz="quarter" idx="12"/>
          </p:nvPr>
        </p:nvSpPr>
        <p:spPr/>
        <p:txBody>
          <a:bodyPr/>
          <a:lstStyle>
            <a:lvl1pPr>
              <a:defRPr/>
            </a:lvl1pPr>
          </a:lstStyle>
          <a:p>
            <a:pPr>
              <a:defRPr/>
            </a:pPr>
            <a:fld id="{10880790-ADCB-4763-ABB1-DBDA994D342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lang="fr-FR" smtClean="0"/>
              <a:t>Cliquez pour modifier le style du titre</a:t>
            </a:r>
            <a:endParaRPr lang="en-US"/>
          </a:p>
        </p:txBody>
      </p:sp>
      <p:sp>
        <p:nvSpPr>
          <p:cNvPr id="3" name="Espace réservé du contenu 2"/>
          <p:cNvSpPr>
            <a:spLocks noGrp="1"/>
          </p:cNvSpPr>
          <p:nvPr>
            <p:ph idx="1"/>
          </p:nvPr>
        </p:nvSpPr>
        <p:spPr>
          <a:xfrm>
            <a:off x="502920" y="530352"/>
            <a:ext cx="8183880" cy="4187952"/>
          </a:xfrm>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endParaRPr lang="fr-FR"/>
          </a:p>
        </p:txBody>
      </p:sp>
      <p:sp>
        <p:nvSpPr>
          <p:cNvPr id="5" name="Espace réservé du pied de page 17"/>
          <p:cNvSpPr>
            <a:spLocks noGrp="1"/>
          </p:cNvSpPr>
          <p:nvPr>
            <p:ph type="ftr" sz="quarter" idx="11"/>
          </p:nvPr>
        </p:nvSpPr>
        <p:spPr/>
        <p:txBody>
          <a:bodyPr/>
          <a:lstStyle>
            <a:lvl1pPr>
              <a:defRPr/>
            </a:lvl1pPr>
          </a:lstStyle>
          <a:p>
            <a:pPr>
              <a:defRPr/>
            </a:pPr>
            <a:endParaRPr lang="fr-FR"/>
          </a:p>
        </p:txBody>
      </p:sp>
      <p:sp>
        <p:nvSpPr>
          <p:cNvPr id="6" name="Espace réservé du numéro de diapositive 4"/>
          <p:cNvSpPr>
            <a:spLocks noGrp="1"/>
          </p:cNvSpPr>
          <p:nvPr>
            <p:ph type="sldNum" sz="quarter" idx="12"/>
          </p:nvPr>
        </p:nvSpPr>
        <p:spPr/>
        <p:txBody>
          <a:bodyPr/>
          <a:lstStyle>
            <a:lvl1pPr>
              <a:defRPr/>
            </a:lvl1pPr>
          </a:lstStyle>
          <a:p>
            <a:pPr>
              <a:defRPr/>
            </a:pPr>
            <a:fld id="{18CB0155-E76D-4BAC-A777-7EE29E976FF6}"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à coins arrondis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à coins arrondis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r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6" name="Espace réservé de la date 3"/>
          <p:cNvSpPr>
            <a:spLocks noGrp="1"/>
          </p:cNvSpPr>
          <p:nvPr>
            <p:ph type="dt" sz="half" idx="10"/>
          </p:nvPr>
        </p:nvSpPr>
        <p:spPr/>
        <p:txBody>
          <a:bodyPr/>
          <a:lstStyle>
            <a:lvl1pPr>
              <a:defRPr/>
            </a:lvl1pPr>
            <a:extLst/>
          </a:lstStyle>
          <a:p>
            <a:pPr>
              <a:defRPr/>
            </a:pPr>
            <a:endParaRPr lang="fr-FR"/>
          </a:p>
        </p:txBody>
      </p:sp>
      <p:sp>
        <p:nvSpPr>
          <p:cNvPr id="7" name="Espace réservé du pied de page 4"/>
          <p:cNvSpPr>
            <a:spLocks noGrp="1"/>
          </p:cNvSpPr>
          <p:nvPr>
            <p:ph type="ftr" sz="quarter" idx="11"/>
          </p:nvPr>
        </p:nvSpPr>
        <p:spPr/>
        <p:txBody>
          <a:bodyPr/>
          <a:lstStyle>
            <a:lvl1pPr>
              <a:defRPr/>
            </a:lvl1pPr>
            <a:extLst/>
          </a:lstStyle>
          <a:p>
            <a:pPr>
              <a:defRPr/>
            </a:pPr>
            <a:endParaRPr lang="fr-FR"/>
          </a:p>
        </p:txBody>
      </p:sp>
      <p:sp>
        <p:nvSpPr>
          <p:cNvPr id="8" name="Espace réservé du numéro de diapositive 5"/>
          <p:cNvSpPr>
            <a:spLocks noGrp="1"/>
          </p:cNvSpPr>
          <p:nvPr>
            <p:ph type="sldNum" sz="quarter" idx="12"/>
          </p:nvPr>
        </p:nvSpPr>
        <p:spPr/>
        <p:txBody>
          <a:bodyPr/>
          <a:lstStyle>
            <a:lvl1pPr>
              <a:defRPr/>
            </a:lvl1pPr>
            <a:extLst/>
          </a:lstStyle>
          <a:p>
            <a:pPr>
              <a:defRPr/>
            </a:pPr>
            <a:fld id="{B2F2F5D7-339C-4A56-9014-C8C1126FAC80}"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4"/>
          <p:cNvSpPr>
            <a:spLocks noGrp="1"/>
          </p:cNvSpPr>
          <p:nvPr>
            <p:ph type="dt" sz="half" idx="10"/>
          </p:nvPr>
        </p:nvSpPr>
        <p:spPr/>
        <p:txBody>
          <a:bodyPr/>
          <a:lstStyle>
            <a:lvl1pPr>
              <a:defRPr/>
            </a:lvl1pPr>
          </a:lstStyle>
          <a:p>
            <a:pPr>
              <a:defRPr/>
            </a:pPr>
            <a:endParaRPr lang="fr-FR"/>
          </a:p>
        </p:txBody>
      </p:sp>
      <p:sp>
        <p:nvSpPr>
          <p:cNvPr id="6" name="Espace réservé du pied de page 17"/>
          <p:cNvSpPr>
            <a:spLocks noGrp="1"/>
          </p:cNvSpPr>
          <p:nvPr>
            <p:ph type="ftr" sz="quarter" idx="11"/>
          </p:nvPr>
        </p:nvSpPr>
        <p:spPr/>
        <p:txBody>
          <a:bodyPr/>
          <a:lstStyle>
            <a:lvl1pPr>
              <a:defRPr/>
            </a:lvl1pPr>
          </a:lstStyle>
          <a:p>
            <a:pPr>
              <a:defRPr/>
            </a:pPr>
            <a:endParaRPr lang="fr-FR"/>
          </a:p>
        </p:txBody>
      </p:sp>
      <p:sp>
        <p:nvSpPr>
          <p:cNvPr id="7" name="Espace réservé du numéro de diapositive 4"/>
          <p:cNvSpPr>
            <a:spLocks noGrp="1"/>
          </p:cNvSpPr>
          <p:nvPr>
            <p:ph type="sldNum" sz="quarter" idx="12"/>
          </p:nvPr>
        </p:nvSpPr>
        <p:spPr/>
        <p:txBody>
          <a:bodyPr/>
          <a:lstStyle>
            <a:lvl1pPr>
              <a:defRPr/>
            </a:lvl1pPr>
          </a:lstStyle>
          <a:p>
            <a:pPr>
              <a:defRPr/>
            </a:pPr>
            <a:fld id="{79D1DDE8-323B-4FEC-9F7D-5625DEB9D863}"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lvl1pPr>
              <a:defRPr b="1"/>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24"/>
          <p:cNvSpPr>
            <a:spLocks noGrp="1"/>
          </p:cNvSpPr>
          <p:nvPr>
            <p:ph type="dt" sz="half" idx="10"/>
          </p:nvPr>
        </p:nvSpPr>
        <p:spPr/>
        <p:txBody>
          <a:bodyPr/>
          <a:lstStyle>
            <a:lvl1pPr>
              <a:defRPr/>
            </a:lvl1pPr>
          </a:lstStyle>
          <a:p>
            <a:pPr>
              <a:defRPr/>
            </a:pPr>
            <a:endParaRPr lang="fr-FR"/>
          </a:p>
        </p:txBody>
      </p:sp>
      <p:sp>
        <p:nvSpPr>
          <p:cNvPr id="8" name="Espace réservé du pied de page 17"/>
          <p:cNvSpPr>
            <a:spLocks noGrp="1"/>
          </p:cNvSpPr>
          <p:nvPr>
            <p:ph type="ftr" sz="quarter" idx="11"/>
          </p:nvPr>
        </p:nvSpPr>
        <p:spPr/>
        <p:txBody>
          <a:bodyPr/>
          <a:lstStyle>
            <a:lvl1pPr>
              <a:defRPr/>
            </a:lvl1pPr>
          </a:lstStyle>
          <a:p>
            <a:pPr>
              <a:defRPr/>
            </a:pPr>
            <a:endParaRPr lang="fr-FR"/>
          </a:p>
        </p:txBody>
      </p:sp>
      <p:sp>
        <p:nvSpPr>
          <p:cNvPr id="9" name="Espace réservé du numéro de diapositive 4"/>
          <p:cNvSpPr>
            <a:spLocks noGrp="1"/>
          </p:cNvSpPr>
          <p:nvPr>
            <p:ph type="sldNum" sz="quarter" idx="12"/>
          </p:nvPr>
        </p:nvSpPr>
        <p:spPr/>
        <p:txBody>
          <a:bodyPr/>
          <a:lstStyle>
            <a:lvl1pPr>
              <a:defRPr/>
            </a:lvl1pPr>
          </a:lstStyle>
          <a:p>
            <a:pPr>
              <a:defRPr/>
            </a:pPr>
            <a:fld id="{50C7E672-2F42-4A22-A999-CC1FC0C6C0AB}"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e la date 24"/>
          <p:cNvSpPr>
            <a:spLocks noGrp="1"/>
          </p:cNvSpPr>
          <p:nvPr>
            <p:ph type="dt" sz="half" idx="10"/>
          </p:nvPr>
        </p:nvSpPr>
        <p:spPr/>
        <p:txBody>
          <a:bodyPr/>
          <a:lstStyle>
            <a:lvl1pPr>
              <a:defRPr/>
            </a:lvl1pPr>
          </a:lstStyle>
          <a:p>
            <a:pPr>
              <a:defRPr/>
            </a:pPr>
            <a:endParaRPr lang="fr-FR"/>
          </a:p>
        </p:txBody>
      </p:sp>
      <p:sp>
        <p:nvSpPr>
          <p:cNvPr id="4" name="Espace réservé du pied de page 17"/>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p:txBody>
          <a:bodyPr/>
          <a:lstStyle>
            <a:lvl1pPr>
              <a:defRPr/>
            </a:lvl1pPr>
          </a:lstStyle>
          <a:p>
            <a:pPr>
              <a:defRPr/>
            </a:pPr>
            <a:fld id="{16C9090F-BAB2-4174-831E-44F14625493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à coins arrondis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Espace réservé de la date 1"/>
          <p:cNvSpPr>
            <a:spLocks noGrp="1"/>
          </p:cNvSpPr>
          <p:nvPr>
            <p:ph type="dt" sz="half" idx="10"/>
          </p:nvPr>
        </p:nvSpPr>
        <p:spPr/>
        <p:txBody>
          <a:bodyPr/>
          <a:lstStyle>
            <a:lvl1pPr>
              <a:defRPr/>
            </a:lvl1pPr>
            <a:extLst/>
          </a:lstStyle>
          <a:p>
            <a:pPr>
              <a:defRPr/>
            </a:pPr>
            <a:endParaRPr lang="fr-FR"/>
          </a:p>
        </p:txBody>
      </p:sp>
      <p:sp>
        <p:nvSpPr>
          <p:cNvPr id="4" name="Espace réservé du pied de page 2"/>
          <p:cNvSpPr>
            <a:spLocks noGrp="1"/>
          </p:cNvSpPr>
          <p:nvPr>
            <p:ph type="ftr" sz="quarter" idx="11"/>
          </p:nvPr>
        </p:nvSpPr>
        <p:spPr/>
        <p:txBody>
          <a:bodyPr/>
          <a:lstStyle>
            <a:lvl1pPr>
              <a:defRPr/>
            </a:lvl1pPr>
            <a:extLst/>
          </a:lstStyle>
          <a:p>
            <a:pPr>
              <a:defRPr/>
            </a:pPr>
            <a:endParaRPr lang="fr-FR"/>
          </a:p>
        </p:txBody>
      </p:sp>
      <p:sp>
        <p:nvSpPr>
          <p:cNvPr id="5" name="Espace réservé du numéro de diapositive 3"/>
          <p:cNvSpPr>
            <a:spLocks noGrp="1"/>
          </p:cNvSpPr>
          <p:nvPr>
            <p:ph type="sldNum" sz="quarter" idx="12"/>
          </p:nvPr>
        </p:nvSpPr>
        <p:spPr/>
        <p:txBody>
          <a:bodyPr/>
          <a:lstStyle>
            <a:lvl1pPr>
              <a:defRPr/>
            </a:lvl1pPr>
            <a:extLst/>
          </a:lstStyle>
          <a:p>
            <a:pPr>
              <a:defRPr/>
            </a:pPr>
            <a:fld id="{C0D375FF-3F30-4358-81B9-1C8B19019FA3}"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4"/>
          <p:cNvSpPr>
            <a:spLocks noGrp="1"/>
          </p:cNvSpPr>
          <p:nvPr>
            <p:ph type="dt" sz="half" idx="10"/>
          </p:nvPr>
        </p:nvSpPr>
        <p:spPr/>
        <p:txBody>
          <a:bodyPr/>
          <a:lstStyle>
            <a:lvl1pPr>
              <a:defRPr/>
            </a:lvl1pPr>
          </a:lstStyle>
          <a:p>
            <a:pPr>
              <a:defRPr/>
            </a:pPr>
            <a:endParaRPr lang="fr-FR"/>
          </a:p>
        </p:txBody>
      </p:sp>
      <p:sp>
        <p:nvSpPr>
          <p:cNvPr id="6" name="Espace réservé du pied de page 17"/>
          <p:cNvSpPr>
            <a:spLocks noGrp="1"/>
          </p:cNvSpPr>
          <p:nvPr>
            <p:ph type="ftr" sz="quarter" idx="11"/>
          </p:nvPr>
        </p:nvSpPr>
        <p:spPr/>
        <p:txBody>
          <a:bodyPr/>
          <a:lstStyle>
            <a:lvl1pPr>
              <a:defRPr/>
            </a:lvl1pPr>
          </a:lstStyle>
          <a:p>
            <a:pPr>
              <a:defRPr/>
            </a:pPr>
            <a:endParaRPr lang="fr-FR"/>
          </a:p>
        </p:txBody>
      </p:sp>
      <p:sp>
        <p:nvSpPr>
          <p:cNvPr id="7" name="Espace réservé du numéro de diapositive 4"/>
          <p:cNvSpPr>
            <a:spLocks noGrp="1"/>
          </p:cNvSpPr>
          <p:nvPr>
            <p:ph type="sldNum" sz="quarter" idx="12"/>
          </p:nvPr>
        </p:nvSpPr>
        <p:spPr/>
        <p:txBody>
          <a:bodyPr/>
          <a:lstStyle>
            <a:lvl1pPr>
              <a:defRPr/>
            </a:lvl1pPr>
          </a:lstStyle>
          <a:p>
            <a:pPr>
              <a:defRPr/>
            </a:pPr>
            <a:fld id="{E8CBF5B4-1CF4-4668-86FF-B107891A7AC5}"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à coins arrondis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Arrondir un rectangle à un seul coin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fr-FR" smtClean="0"/>
              <a:t>Cliquez pour modifier le style du titre</a:t>
            </a:r>
            <a:endParaRPr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fr-FR" noProof="0" smtClean="0"/>
              <a:t>Cliquez sur l'icône pour ajouter une image</a:t>
            </a:r>
            <a:endParaRPr lang="en-US" noProof="0"/>
          </a:p>
        </p:txBody>
      </p:sp>
      <p:sp>
        <p:nvSpPr>
          <p:cNvPr id="7" name="Espace réservé de la date 4"/>
          <p:cNvSpPr>
            <a:spLocks noGrp="1"/>
          </p:cNvSpPr>
          <p:nvPr>
            <p:ph type="dt" sz="half" idx="10"/>
          </p:nvPr>
        </p:nvSpPr>
        <p:spPr/>
        <p:txBody>
          <a:bodyPr/>
          <a:lstStyle>
            <a:lvl1pPr>
              <a:defRPr/>
            </a:lvl1pPr>
            <a:extLst/>
          </a:lstStyle>
          <a:p>
            <a:pPr>
              <a:defRPr/>
            </a:pPr>
            <a:endParaRPr lang="fr-FR"/>
          </a:p>
        </p:txBody>
      </p:sp>
      <p:sp>
        <p:nvSpPr>
          <p:cNvPr id="8" name="Espace réservé du pied de page 5"/>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6"/>
          <p:cNvSpPr>
            <a:spLocks noGrp="1"/>
          </p:cNvSpPr>
          <p:nvPr>
            <p:ph type="sldNum" sz="quarter" idx="12"/>
          </p:nvPr>
        </p:nvSpPr>
        <p:spPr/>
        <p:txBody>
          <a:bodyPr/>
          <a:lstStyle>
            <a:lvl1pPr>
              <a:defRPr/>
            </a:lvl1pPr>
            <a:extLst/>
          </a:lstStyle>
          <a:p>
            <a:pPr>
              <a:defRPr/>
            </a:pPr>
            <a:fld id="{DA309DEB-376C-49B0-8D7D-67A3945C41A9}"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Espace réservé du titre 12"/>
          <p:cNvSpPr>
            <a:spLocks noGrp="1"/>
          </p:cNvSpPr>
          <p:nvPr>
            <p:ph type="title"/>
          </p:nvPr>
        </p:nvSpPr>
        <p:spPr>
          <a:xfrm>
            <a:off x="503238" y="4986338"/>
            <a:ext cx="8183562" cy="1050925"/>
          </a:xfrm>
          <a:prstGeom prst="rect">
            <a:avLst/>
          </a:prstGeom>
        </p:spPr>
        <p:txBody>
          <a:bodyPr vert="horz" anchor="b">
            <a:normAutofit/>
          </a:bodyPr>
          <a:lstStyle>
            <a:extLst/>
          </a:lstStyle>
          <a:p>
            <a:r>
              <a:rPr lang="fr-FR" smtClean="0"/>
              <a:t>Cliquez pour modifier le style du titre</a:t>
            </a:r>
            <a:endParaRPr lang="en-US"/>
          </a:p>
        </p:txBody>
      </p:sp>
      <p:sp>
        <p:nvSpPr>
          <p:cNvPr id="1031" name="Espace réservé du texte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25" name="Espace réservé de la date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Arial" charset="0"/>
              </a:defRPr>
            </a:lvl1pPr>
            <a:extLst/>
          </a:lstStyle>
          <a:p>
            <a:pPr>
              <a:defRPr/>
            </a:pPr>
            <a:endParaRPr lang="fr-FR"/>
          </a:p>
        </p:txBody>
      </p:sp>
      <p:sp>
        <p:nvSpPr>
          <p:cNvPr id="18" name="Espace réservé du pied de page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Arial" charset="0"/>
              </a:defRPr>
            </a:lvl1pPr>
            <a:extLst/>
          </a:lstStyle>
          <a:p>
            <a:pPr>
              <a:defRPr/>
            </a:pPr>
            <a:endParaRPr lang="fr-FR"/>
          </a:p>
        </p:txBody>
      </p:sp>
      <p:sp>
        <p:nvSpPr>
          <p:cNvPr id="5" name="Espace réservé du numéro de diapositive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latin typeface="Arial" charset="0"/>
              </a:defRPr>
            </a:lvl1pPr>
            <a:extLst/>
          </a:lstStyle>
          <a:p>
            <a:pPr>
              <a:defRPr/>
            </a:pPr>
            <a:fld id="{0D99CC26-E053-4C9C-887F-F3DC61587DBD}"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43" r:id="rId1"/>
    <p:sldLayoutId id="2147483736" r:id="rId2"/>
    <p:sldLayoutId id="2147483744" r:id="rId3"/>
    <p:sldLayoutId id="2147483737" r:id="rId4"/>
    <p:sldLayoutId id="2147483738" r:id="rId5"/>
    <p:sldLayoutId id="2147483739" r:id="rId6"/>
    <p:sldLayoutId id="2147483745" r:id="rId7"/>
    <p:sldLayoutId id="2147483740" r:id="rId8"/>
    <p:sldLayoutId id="2147483746" r:id="rId9"/>
    <p:sldLayoutId id="2147483741" r:id="rId10"/>
    <p:sldLayoutId id="2147483742" r:id="rId11"/>
  </p:sldLayoutIdLst>
  <p:hf hdr="0" ft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age 1" descr="FSP_Seminaire_Saint-louis.jpg"/>
          <p:cNvPicPr>
            <a:picLocks noGrp="1" noChangeAspect="1"/>
          </p:cNvPicPr>
          <p:nvPr isPhoto="1"/>
        </p:nvPicPr>
        <p:blipFill>
          <a:blip r:embed="rId2" cstate="print"/>
          <a:srcRect/>
          <a:stretch>
            <a:fillRect/>
          </a:stretch>
        </p:blipFill>
        <p:spPr bwMode="auto">
          <a:xfrm>
            <a:off x="0" y="196850"/>
            <a:ext cx="9144000" cy="64643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404813"/>
            <a:ext cx="8229600" cy="576262"/>
          </a:xfrm>
          <a:ln w="57150"/>
        </p:spPr>
        <p:txBody>
          <a:bodyPr/>
          <a:lstStyle/>
          <a:p>
            <a:pPr algn="ctr" eaLnBrk="1" fontAlgn="auto" hangingPunct="1">
              <a:spcAft>
                <a:spcPts val="0"/>
              </a:spcAft>
              <a:defRPr/>
            </a:pPr>
            <a:r>
              <a:rPr lang="fr-FR" sz="2400" dirty="0" smtClean="0">
                <a:solidFill>
                  <a:schemeClr val="tx1">
                    <a:lumMod val="85000"/>
                    <a:lumOff val="15000"/>
                  </a:schemeClr>
                </a:solidFill>
              </a:rPr>
              <a:t>On retient</a:t>
            </a:r>
          </a:p>
        </p:txBody>
      </p:sp>
      <p:sp>
        <p:nvSpPr>
          <p:cNvPr id="15363" name="Rectangle 3"/>
          <p:cNvSpPr>
            <a:spLocks noGrp="1" noChangeArrowheads="1"/>
          </p:cNvSpPr>
          <p:nvPr>
            <p:ph idx="1"/>
          </p:nvPr>
        </p:nvSpPr>
        <p:spPr>
          <a:xfrm>
            <a:off x="457200" y="1484313"/>
            <a:ext cx="8229600" cy="4641850"/>
          </a:xfrm>
        </p:spPr>
        <p:txBody>
          <a:bodyPr/>
          <a:lstStyle/>
          <a:p>
            <a:pPr eaLnBrk="1" hangingPunct="1">
              <a:buFontTx/>
              <a:buNone/>
            </a:pPr>
            <a:r>
              <a:rPr lang="fr-FR" smtClean="0">
                <a:cs typeface="Arial" charset="0"/>
              </a:rPr>
              <a:t>● </a:t>
            </a:r>
            <a:r>
              <a:rPr lang="fr-FR" smtClean="0"/>
              <a:t>Il s’agit de rendre compte des représentations populaires de la maladie sans tomber ni dans l’excès médical, ni dans l’excès de sens symbolique.</a:t>
            </a:r>
          </a:p>
          <a:p>
            <a:pPr eaLnBrk="1" hangingPunct="1">
              <a:buFontTx/>
              <a:buNone/>
            </a:pPr>
            <a:r>
              <a:rPr lang="fr-FR" smtClean="0">
                <a:cs typeface="Arial" charset="0"/>
              </a:rPr>
              <a:t>● Les représentations populaires des maladies ne sont pas figées: elles ne doivent pas seulement être vues sous l’angle de la « tradition ». Elles sont aussi de l’ordre de l’adaptation, du changement et de la modernité. </a:t>
            </a:r>
          </a:p>
        </p:txBody>
      </p:sp>
      <p:sp>
        <p:nvSpPr>
          <p:cNvPr id="8194" name="Espace réservé du numéro de diapositive 5"/>
          <p:cNvSpPr>
            <a:spLocks noGrp="1"/>
          </p:cNvSpPr>
          <p:nvPr>
            <p:ph type="sldNum" sz="quarter" idx="12"/>
          </p:nvPr>
        </p:nvSpPr>
        <p:spPr/>
        <p:txBody>
          <a:bodyPr/>
          <a:lstStyle/>
          <a:p>
            <a:pPr>
              <a:defRPr/>
            </a:pPr>
            <a:fld id="{6B331945-819A-4BD1-8229-F31066EF532B}" type="slidenum">
              <a:rPr lang="fr-FR"/>
              <a:pPr>
                <a:defRPr/>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395288" y="476250"/>
            <a:ext cx="8183562" cy="936625"/>
          </a:xfrm>
          <a:ln w="57150"/>
        </p:spPr>
        <p:txBody>
          <a:bodyPr/>
          <a:lstStyle/>
          <a:p>
            <a:pPr algn="ctr" eaLnBrk="1" fontAlgn="auto" hangingPunct="1">
              <a:spcAft>
                <a:spcPts val="0"/>
              </a:spcAft>
              <a:defRPr/>
            </a:pPr>
            <a:r>
              <a:rPr lang="fr-FR" sz="2400" dirty="0" smtClean="0">
                <a:solidFill>
                  <a:schemeClr val="tx1">
                    <a:lumMod val="85000"/>
                    <a:lumOff val="15000"/>
                  </a:schemeClr>
                </a:solidFill>
              </a:rPr>
              <a:t>On distingue</a:t>
            </a:r>
          </a:p>
        </p:txBody>
      </p:sp>
      <p:sp>
        <p:nvSpPr>
          <p:cNvPr id="16387" name="Rectangle 3"/>
          <p:cNvSpPr>
            <a:spLocks noGrp="1" noChangeArrowheads="1"/>
          </p:cNvSpPr>
          <p:nvPr>
            <p:ph idx="1"/>
          </p:nvPr>
        </p:nvSpPr>
        <p:spPr>
          <a:xfrm>
            <a:off x="395288" y="1628775"/>
            <a:ext cx="8328025" cy="5229225"/>
          </a:xfrm>
        </p:spPr>
        <p:txBody>
          <a:bodyPr/>
          <a:lstStyle/>
          <a:p>
            <a:pPr eaLnBrk="1" hangingPunct="1">
              <a:buFontTx/>
              <a:buNone/>
            </a:pPr>
            <a:endParaRPr lang="fr-FR" smtClean="0"/>
          </a:p>
          <a:p>
            <a:pPr eaLnBrk="1" hangingPunct="1"/>
            <a:r>
              <a:rPr lang="fr-FR" smtClean="0"/>
              <a:t>Les représentations populaires spécialisées</a:t>
            </a:r>
          </a:p>
          <a:p>
            <a:pPr eaLnBrk="1" hangingPunct="1"/>
            <a:endParaRPr lang="fr-FR" smtClean="0"/>
          </a:p>
          <a:p>
            <a:pPr eaLnBrk="1" hangingPunct="1"/>
            <a:r>
              <a:rPr lang="fr-FR" smtClean="0"/>
              <a:t>Les représentations populaires communes</a:t>
            </a:r>
          </a:p>
        </p:txBody>
      </p:sp>
      <p:sp>
        <p:nvSpPr>
          <p:cNvPr id="9218" name="Espace réservé du numéro de diapositive 5"/>
          <p:cNvSpPr>
            <a:spLocks noGrp="1"/>
          </p:cNvSpPr>
          <p:nvPr>
            <p:ph type="sldNum" sz="quarter" idx="12"/>
          </p:nvPr>
        </p:nvSpPr>
        <p:spPr/>
        <p:txBody>
          <a:bodyPr/>
          <a:lstStyle/>
          <a:p>
            <a:pPr>
              <a:defRPr/>
            </a:pPr>
            <a:fld id="{8FD4C497-33F8-4021-BBEB-99E6212E3CF9}" type="slidenum">
              <a:rPr lang="fr-FR"/>
              <a:pPr>
                <a:defRPr/>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395288" y="476250"/>
            <a:ext cx="8291512" cy="720725"/>
          </a:xfrm>
        </p:spPr>
        <p:txBody>
          <a:bodyPr/>
          <a:lstStyle/>
          <a:p>
            <a:pPr algn="ctr" eaLnBrk="1" fontAlgn="auto" hangingPunct="1">
              <a:spcAft>
                <a:spcPts val="0"/>
              </a:spcAft>
              <a:defRPr/>
            </a:pPr>
            <a:r>
              <a:rPr lang="fr-FR" sz="2400" dirty="0" smtClean="0">
                <a:solidFill>
                  <a:schemeClr val="tx1">
                    <a:lumMod val="85000"/>
                    <a:lumOff val="15000"/>
                  </a:schemeClr>
                </a:solidFill>
              </a:rPr>
              <a:t>Les représentations populaires spécialisées</a:t>
            </a:r>
          </a:p>
        </p:txBody>
      </p:sp>
      <p:sp>
        <p:nvSpPr>
          <p:cNvPr id="17411" name="Rectangle 3"/>
          <p:cNvSpPr>
            <a:spLocks noGrp="1" noChangeArrowheads="1"/>
          </p:cNvSpPr>
          <p:nvPr>
            <p:ph idx="1"/>
          </p:nvPr>
        </p:nvSpPr>
        <p:spPr>
          <a:xfrm>
            <a:off x="395288" y="1412875"/>
            <a:ext cx="8353425" cy="4608513"/>
          </a:xfrm>
        </p:spPr>
        <p:txBody>
          <a:bodyPr/>
          <a:lstStyle/>
          <a:p>
            <a:pPr eaLnBrk="1" hangingPunct="1"/>
            <a:r>
              <a:rPr lang="fr-FR" smtClean="0"/>
              <a:t>Thérapeutes ou spécialistes populaires</a:t>
            </a:r>
          </a:p>
          <a:p>
            <a:pPr eaLnBrk="1" hangingPunct="1"/>
            <a:r>
              <a:rPr lang="fr-FR" smtClean="0"/>
              <a:t>Parmi lesquels:</a:t>
            </a:r>
          </a:p>
          <a:p>
            <a:pPr eaLnBrk="1" hangingPunct="1">
              <a:buFontTx/>
              <a:buNone/>
            </a:pPr>
            <a:r>
              <a:rPr lang="fr-FR" smtClean="0"/>
              <a:t>	</a:t>
            </a:r>
            <a:r>
              <a:rPr lang="fr-FR" smtClean="0">
                <a:solidFill>
                  <a:srgbClr val="FF0000"/>
                </a:solidFill>
              </a:rPr>
              <a:t>-</a:t>
            </a:r>
            <a:r>
              <a:rPr lang="fr-FR" smtClean="0"/>
              <a:t> Offre thérapeutique à forte connotation magico-religieuse: danses de possession, rituels de guérison, marabouts, etc.</a:t>
            </a:r>
          </a:p>
          <a:p>
            <a:pPr eaLnBrk="1" hangingPunct="1">
              <a:buFontTx/>
              <a:buNone/>
            </a:pPr>
            <a:r>
              <a:rPr lang="fr-FR" smtClean="0"/>
              <a:t>	</a:t>
            </a:r>
            <a:r>
              <a:rPr lang="fr-FR" smtClean="0">
                <a:solidFill>
                  <a:srgbClr val="FF0000"/>
                </a:solidFill>
              </a:rPr>
              <a:t>-</a:t>
            </a:r>
            <a:r>
              <a:rPr lang="fr-FR" smtClean="0"/>
              <a:t> Offre thérapeutique à faible connotation magico-religieuse: rebouteux (</a:t>
            </a:r>
            <a:r>
              <a:rPr lang="fr-FR" i="1" smtClean="0"/>
              <a:t>sidibés)</a:t>
            </a:r>
            <a:r>
              <a:rPr lang="fr-FR" smtClean="0"/>
              <a:t>, phytothérapeutes, guérisseurs divers, accoucheuses traditionnelles (matrones) etc.</a:t>
            </a:r>
          </a:p>
        </p:txBody>
      </p:sp>
      <p:sp>
        <p:nvSpPr>
          <p:cNvPr id="10242" name="Espace réservé du numéro de diapositive 5"/>
          <p:cNvSpPr>
            <a:spLocks noGrp="1"/>
          </p:cNvSpPr>
          <p:nvPr>
            <p:ph type="sldNum" sz="quarter" idx="12"/>
          </p:nvPr>
        </p:nvSpPr>
        <p:spPr/>
        <p:txBody>
          <a:bodyPr/>
          <a:lstStyle/>
          <a:p>
            <a:pPr>
              <a:defRPr/>
            </a:pPr>
            <a:fld id="{DBA63929-2458-4422-BB9F-56F7B52FAC05}" type="slidenum">
              <a:rPr lang="fr-FR"/>
              <a:pPr>
                <a:defRPr/>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274638"/>
            <a:ext cx="8229600" cy="993775"/>
          </a:xfrm>
        </p:spPr>
        <p:txBody>
          <a:bodyPr/>
          <a:lstStyle/>
          <a:p>
            <a:pPr algn="ctr" eaLnBrk="1" fontAlgn="auto" hangingPunct="1">
              <a:spcAft>
                <a:spcPts val="0"/>
              </a:spcAft>
              <a:defRPr/>
            </a:pPr>
            <a:r>
              <a:rPr lang="fr-FR" sz="2400" dirty="0" smtClean="0">
                <a:solidFill>
                  <a:schemeClr val="tx1">
                    <a:lumMod val="85000"/>
                    <a:lumOff val="15000"/>
                  </a:schemeClr>
                </a:solidFill>
              </a:rPr>
              <a:t>Les représentations populaires communes</a:t>
            </a:r>
          </a:p>
        </p:txBody>
      </p:sp>
      <p:sp>
        <p:nvSpPr>
          <p:cNvPr id="18435" name="Rectangle 3"/>
          <p:cNvSpPr>
            <a:spLocks noGrp="1" noChangeArrowheads="1"/>
          </p:cNvSpPr>
          <p:nvPr>
            <p:ph idx="1"/>
          </p:nvPr>
        </p:nvSpPr>
        <p:spPr>
          <a:xfrm>
            <a:off x="457200" y="1341438"/>
            <a:ext cx="8229600" cy="4784725"/>
          </a:xfrm>
        </p:spPr>
        <p:txBody>
          <a:bodyPr/>
          <a:lstStyle/>
          <a:p>
            <a:pPr eaLnBrk="1" hangingPunct="1"/>
            <a:r>
              <a:rPr lang="fr-FR" smtClean="0"/>
              <a:t>Sens commun, partagé par tous</a:t>
            </a:r>
          </a:p>
          <a:p>
            <a:pPr eaLnBrk="1" hangingPunct="1"/>
            <a:r>
              <a:rPr lang="fr-FR" smtClean="0"/>
              <a:t>La base des théories des guérisseurs locaux</a:t>
            </a:r>
          </a:p>
          <a:p>
            <a:pPr eaLnBrk="1" hangingPunct="1"/>
            <a:r>
              <a:rPr lang="fr-FR" smtClean="0"/>
              <a:t>« Remèdes de grand-mère »</a:t>
            </a:r>
          </a:p>
          <a:p>
            <a:pPr eaLnBrk="1" hangingPunct="1"/>
            <a:r>
              <a:rPr lang="fr-FR" smtClean="0"/>
              <a:t>Diverses formes d’automédications, y compris modernes</a:t>
            </a:r>
          </a:p>
          <a:p>
            <a:pPr eaLnBrk="1" hangingPunct="1"/>
            <a:endParaRPr lang="fr-FR" smtClean="0"/>
          </a:p>
          <a:p>
            <a:pPr eaLnBrk="1" hangingPunct="1"/>
            <a:endParaRPr lang="fr-FR" smtClean="0"/>
          </a:p>
        </p:txBody>
      </p:sp>
      <p:sp>
        <p:nvSpPr>
          <p:cNvPr id="11266" name="Espace réservé du numéro de diapositive 5"/>
          <p:cNvSpPr>
            <a:spLocks noGrp="1"/>
          </p:cNvSpPr>
          <p:nvPr>
            <p:ph type="sldNum" sz="quarter" idx="12"/>
          </p:nvPr>
        </p:nvSpPr>
        <p:spPr/>
        <p:txBody>
          <a:bodyPr/>
          <a:lstStyle/>
          <a:p>
            <a:pPr>
              <a:defRPr/>
            </a:pPr>
            <a:fld id="{605FA36A-0F80-49D7-AFCC-21FC746C3606}" type="slidenum">
              <a:rPr lang="fr-FR"/>
              <a:pPr>
                <a:defRPr/>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476250"/>
            <a:ext cx="8183562" cy="720725"/>
          </a:xfrm>
        </p:spPr>
        <p:txBody>
          <a:bodyPr>
            <a:normAutofit fontScale="90000"/>
          </a:bodyPr>
          <a:lstStyle/>
          <a:p>
            <a:pPr eaLnBrk="1" fontAlgn="auto" hangingPunct="1">
              <a:spcAft>
                <a:spcPts val="0"/>
              </a:spcAft>
              <a:defRPr/>
            </a:pPr>
            <a:r>
              <a:rPr lang="fr-FR" sz="2400" dirty="0" smtClean="0">
                <a:solidFill>
                  <a:schemeClr val="tx1">
                    <a:lumMod val="85000"/>
                    <a:lumOff val="15000"/>
                  </a:schemeClr>
                </a:solidFill>
              </a:rPr>
              <a:t>Les représentations populaires dans l’acte de soins</a:t>
            </a:r>
            <a:endParaRPr lang="fr-FR" sz="2400" dirty="0">
              <a:solidFill>
                <a:schemeClr val="tx1">
                  <a:lumMod val="85000"/>
                  <a:lumOff val="15000"/>
                </a:schemeClr>
              </a:solidFill>
            </a:endParaRPr>
          </a:p>
        </p:txBody>
      </p:sp>
      <p:sp>
        <p:nvSpPr>
          <p:cNvPr id="19459" name="Espace réservé du contenu 2"/>
          <p:cNvSpPr>
            <a:spLocks noGrp="1"/>
          </p:cNvSpPr>
          <p:nvPr>
            <p:ph idx="1"/>
          </p:nvPr>
        </p:nvSpPr>
        <p:spPr>
          <a:xfrm>
            <a:off x="503238" y="1557338"/>
            <a:ext cx="8183562" cy="3160712"/>
          </a:xfrm>
        </p:spPr>
        <p:txBody>
          <a:bodyPr/>
          <a:lstStyle/>
          <a:p>
            <a:pPr eaLnBrk="1" hangingPunct="1"/>
            <a:r>
              <a:rPr lang="fr-FR" smtClean="0"/>
              <a:t>Réduire les écarts entre les mots du soignant et ceux du patient</a:t>
            </a:r>
          </a:p>
          <a:p>
            <a:pPr eaLnBrk="1" hangingPunct="1"/>
            <a:r>
              <a:rPr lang="fr-FR" smtClean="0"/>
              <a:t>Amélioration de la communication soignant/soigné</a:t>
            </a:r>
          </a:p>
          <a:p>
            <a:pPr eaLnBrk="1" hangingPunct="1"/>
            <a:r>
              <a:rPr lang="fr-FR" smtClean="0"/>
              <a:t>Amélioration de la prise en charge des malades</a:t>
            </a:r>
          </a:p>
        </p:txBody>
      </p:sp>
      <p:sp>
        <p:nvSpPr>
          <p:cNvPr id="4" name="Espace réservé du numéro de diapositive 3"/>
          <p:cNvSpPr>
            <a:spLocks noGrp="1"/>
          </p:cNvSpPr>
          <p:nvPr>
            <p:ph type="sldNum" sz="quarter" idx="12"/>
          </p:nvPr>
        </p:nvSpPr>
        <p:spPr/>
        <p:txBody>
          <a:bodyPr/>
          <a:lstStyle/>
          <a:p>
            <a:pPr>
              <a:defRPr/>
            </a:pPr>
            <a:fld id="{79929E91-C79A-4509-AAE3-F09BA949C8A3}" type="slidenum">
              <a:rPr lang="fr-FR"/>
              <a:pPr>
                <a:defRPr/>
              </a:pPr>
              <a:t>14</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85800" y="1700213"/>
            <a:ext cx="7773988" cy="2665412"/>
          </a:xfrm>
        </p:spPr>
        <p:txBody>
          <a:bodyPr/>
          <a:lstStyle/>
          <a:p>
            <a:pPr eaLnBrk="1" fontAlgn="auto" hangingPunct="1">
              <a:spcAft>
                <a:spcPts val="0"/>
              </a:spcAft>
              <a:defRPr/>
            </a:pPr>
            <a:r>
              <a:rPr lang="fr-FR" sz="5400" dirty="0" smtClean="0">
                <a:solidFill>
                  <a:schemeClr val="tx1">
                    <a:lumMod val="85000"/>
                    <a:lumOff val="15000"/>
                  </a:schemeClr>
                </a:solidFill>
              </a:rPr>
              <a:t>Les représentations populaires des maladies</a:t>
            </a:r>
          </a:p>
        </p:txBody>
      </p:sp>
      <p:sp>
        <p:nvSpPr>
          <p:cNvPr id="2052" name="Rectangle 3"/>
          <p:cNvSpPr>
            <a:spLocks noGrp="1" noChangeArrowheads="1"/>
          </p:cNvSpPr>
          <p:nvPr>
            <p:ph type="subTitle" idx="1"/>
          </p:nvPr>
        </p:nvSpPr>
        <p:spPr>
          <a:xfrm>
            <a:off x="1371600" y="4724400"/>
            <a:ext cx="6400800" cy="914400"/>
          </a:xfrm>
        </p:spPr>
        <p:txBody>
          <a:bodyPr>
            <a:normAutofit/>
          </a:bodyPr>
          <a:lstStyle/>
          <a:p>
            <a:pPr eaLnBrk="1" fontAlgn="auto" hangingPunct="1">
              <a:spcAft>
                <a:spcPts val="0"/>
              </a:spcAft>
              <a:buFont typeface="Wingdings 2"/>
              <a:buNone/>
              <a:defRPr/>
            </a:pPr>
            <a:endParaRPr lang="fr-FR" smtClean="0"/>
          </a:p>
        </p:txBody>
      </p:sp>
      <p:sp>
        <p:nvSpPr>
          <p:cNvPr id="2050" name="Espace réservé du numéro de diapositive 5"/>
          <p:cNvSpPr>
            <a:spLocks noGrp="1"/>
          </p:cNvSpPr>
          <p:nvPr>
            <p:ph type="sldNum" sz="quarter" idx="12"/>
          </p:nvPr>
        </p:nvSpPr>
        <p:spPr/>
        <p:txBody>
          <a:bodyPr/>
          <a:lstStyle/>
          <a:p>
            <a:pPr>
              <a:defRPr/>
            </a:pPr>
            <a:fld id="{8DD486AF-050E-4636-8684-E63DDB51EAE4}" type="slidenum">
              <a:rPr lang="fr-FR"/>
              <a:pPr>
                <a:defRPr/>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750" y="404813"/>
            <a:ext cx="8183563" cy="576262"/>
          </a:xfrm>
        </p:spPr>
        <p:txBody>
          <a:bodyPr/>
          <a:lstStyle/>
          <a:p>
            <a:pPr algn="ctr" eaLnBrk="1" fontAlgn="auto" hangingPunct="1">
              <a:spcAft>
                <a:spcPts val="0"/>
              </a:spcAft>
              <a:defRPr/>
            </a:pPr>
            <a:r>
              <a:rPr lang="fr-FR" sz="2400" dirty="0" smtClean="0">
                <a:solidFill>
                  <a:schemeClr val="tx1">
                    <a:lumMod val="85000"/>
                    <a:lumOff val="15000"/>
                  </a:schemeClr>
                </a:solidFill>
              </a:rPr>
              <a:t>La notion de représentations</a:t>
            </a:r>
            <a:endParaRPr lang="fr-FR" sz="2400" dirty="0">
              <a:solidFill>
                <a:schemeClr val="tx1">
                  <a:lumMod val="85000"/>
                  <a:lumOff val="15000"/>
                </a:schemeClr>
              </a:solidFill>
            </a:endParaRPr>
          </a:p>
        </p:txBody>
      </p:sp>
      <p:sp>
        <p:nvSpPr>
          <p:cNvPr id="8195" name="Espace réservé du contenu 2"/>
          <p:cNvSpPr>
            <a:spLocks noGrp="1"/>
          </p:cNvSpPr>
          <p:nvPr>
            <p:ph idx="1"/>
          </p:nvPr>
        </p:nvSpPr>
        <p:spPr>
          <a:xfrm>
            <a:off x="539750" y="1196975"/>
            <a:ext cx="8183563" cy="4968875"/>
          </a:xfrm>
        </p:spPr>
        <p:txBody>
          <a:bodyPr/>
          <a:lstStyle/>
          <a:p>
            <a:pPr eaLnBrk="1" hangingPunct="1"/>
            <a:r>
              <a:rPr lang="fr-FR" smtClean="0"/>
              <a:t>La manière dont les personnes comprennent les désordres du corps</a:t>
            </a:r>
          </a:p>
          <a:p>
            <a:pPr eaLnBrk="1" hangingPunct="1"/>
            <a:endParaRPr lang="fr-FR" smtClean="0"/>
          </a:p>
          <a:p>
            <a:pPr eaLnBrk="1" hangingPunct="1"/>
            <a:r>
              <a:rPr lang="fr-FR" smtClean="0"/>
              <a:t>La nécessité de nommer un ensemble de symptômes</a:t>
            </a:r>
          </a:p>
          <a:p>
            <a:pPr eaLnBrk="1" hangingPunct="1"/>
            <a:endParaRPr lang="fr-FR" smtClean="0"/>
          </a:p>
          <a:p>
            <a:pPr eaLnBrk="1" hangingPunct="1"/>
            <a:r>
              <a:rPr lang="fr-FR" smtClean="0"/>
              <a:t>La nécessité de donner du sens à ce qu’on ressent</a:t>
            </a:r>
          </a:p>
          <a:p>
            <a:pPr eaLnBrk="1" hangingPunct="1"/>
            <a:endParaRPr lang="fr-FR" smtClean="0"/>
          </a:p>
          <a:p>
            <a:pPr eaLnBrk="1" hangingPunct="1"/>
            <a:r>
              <a:rPr lang="fr-FR" smtClean="0"/>
              <a:t>Une réponse thérapeutique</a:t>
            </a:r>
          </a:p>
        </p:txBody>
      </p:sp>
      <p:sp>
        <p:nvSpPr>
          <p:cNvPr id="4" name="Espace réservé du numéro de diapositive 3"/>
          <p:cNvSpPr>
            <a:spLocks noGrp="1"/>
          </p:cNvSpPr>
          <p:nvPr>
            <p:ph type="sldNum" sz="quarter" idx="12"/>
          </p:nvPr>
        </p:nvSpPr>
        <p:spPr/>
        <p:txBody>
          <a:bodyPr/>
          <a:lstStyle/>
          <a:p>
            <a:pPr>
              <a:defRPr/>
            </a:pPr>
            <a:fld id="{4383D935-99D8-4974-A888-41423B6D87FF}" type="slidenum">
              <a:rPr lang="fr-FR"/>
              <a:pPr>
                <a:defRPr/>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404813"/>
            <a:ext cx="8183562" cy="431800"/>
          </a:xfrm>
        </p:spPr>
        <p:txBody>
          <a:bodyPr>
            <a:normAutofit fontScale="90000"/>
          </a:bodyPr>
          <a:lstStyle/>
          <a:p>
            <a:pPr algn="ctr" eaLnBrk="1" fontAlgn="auto" hangingPunct="1">
              <a:spcAft>
                <a:spcPts val="0"/>
              </a:spcAft>
              <a:defRPr/>
            </a:pPr>
            <a:r>
              <a:rPr lang="fr-FR" sz="2400" dirty="0" smtClean="0">
                <a:solidFill>
                  <a:schemeClr val="tx1">
                    <a:lumMod val="85000"/>
                    <a:lumOff val="15000"/>
                  </a:schemeClr>
                </a:solidFill>
              </a:rPr>
              <a:t>Exemple 1: Paludisme [Roger, 1993]</a:t>
            </a:r>
            <a:endParaRPr lang="fr-FR" sz="2400" i="1" dirty="0">
              <a:solidFill>
                <a:schemeClr val="tx1">
                  <a:lumMod val="85000"/>
                  <a:lumOff val="15000"/>
                </a:schemeClr>
              </a:solidFill>
            </a:endParaRPr>
          </a:p>
        </p:txBody>
      </p:sp>
      <p:sp>
        <p:nvSpPr>
          <p:cNvPr id="3" name="Espace réservé du contenu 2"/>
          <p:cNvSpPr>
            <a:spLocks noGrp="1"/>
          </p:cNvSpPr>
          <p:nvPr>
            <p:ph idx="1"/>
          </p:nvPr>
        </p:nvSpPr>
        <p:spPr>
          <a:xfrm>
            <a:off x="395288" y="908050"/>
            <a:ext cx="8291512" cy="4968875"/>
          </a:xfrm>
        </p:spPr>
        <p:txBody>
          <a:bodyPr>
            <a:normAutofit fontScale="85000" lnSpcReduction="20000"/>
          </a:bodyPr>
          <a:lstStyle/>
          <a:p>
            <a:pPr marL="265176" indent="-265176" eaLnBrk="1" fontAlgn="auto" hangingPunct="1">
              <a:spcAft>
                <a:spcPts val="0"/>
              </a:spcAft>
              <a:buFont typeface="Wingdings 2"/>
              <a:buChar char=""/>
              <a:defRPr/>
            </a:pPr>
            <a:r>
              <a:rPr lang="fr-FR" sz="2600" i="1" dirty="0" smtClean="0"/>
              <a:t>Palu </a:t>
            </a:r>
            <a:r>
              <a:rPr lang="fr-FR" sz="2600" dirty="0" smtClean="0"/>
              <a:t>ou</a:t>
            </a:r>
            <a:r>
              <a:rPr lang="fr-FR" sz="2600" i="1" dirty="0" smtClean="0"/>
              <a:t> </a:t>
            </a:r>
            <a:r>
              <a:rPr lang="fr-FR" sz="2600" i="1" dirty="0" err="1" smtClean="0"/>
              <a:t>sumaya</a:t>
            </a:r>
            <a:r>
              <a:rPr lang="fr-FR" sz="2600" i="1" dirty="0" smtClean="0"/>
              <a:t> </a:t>
            </a:r>
            <a:r>
              <a:rPr lang="fr-FR" sz="2600" dirty="0" smtClean="0"/>
              <a:t>(bambara)</a:t>
            </a:r>
          </a:p>
          <a:p>
            <a:pPr marL="265176" indent="-265176" eaLnBrk="1" fontAlgn="auto" hangingPunct="1">
              <a:spcAft>
                <a:spcPts val="0"/>
              </a:spcAft>
              <a:buFont typeface="Wingdings 2"/>
              <a:buChar char=""/>
              <a:defRPr/>
            </a:pPr>
            <a:r>
              <a:rPr lang="fr-FR" sz="2600" dirty="0" smtClean="0"/>
              <a:t>Les symptômes</a:t>
            </a:r>
          </a:p>
          <a:p>
            <a:pPr marL="548640" lvl="1" indent="-201168" eaLnBrk="1" fontAlgn="auto" hangingPunct="1">
              <a:spcAft>
                <a:spcPts val="0"/>
              </a:spcAft>
              <a:buFont typeface="Verdana"/>
              <a:buChar char="◦"/>
              <a:defRPr/>
            </a:pPr>
            <a:r>
              <a:rPr lang="fr-FR" dirty="0" smtClean="0"/>
              <a:t>Vomissements</a:t>
            </a:r>
          </a:p>
          <a:p>
            <a:pPr marL="548640" lvl="1" indent="-201168" eaLnBrk="1" fontAlgn="auto" hangingPunct="1">
              <a:spcAft>
                <a:spcPts val="0"/>
              </a:spcAft>
              <a:buFont typeface="Verdana"/>
              <a:buChar char="◦"/>
              <a:defRPr/>
            </a:pPr>
            <a:r>
              <a:rPr lang="fr-FR" dirty="0" smtClean="0"/>
              <a:t>Fièvre</a:t>
            </a:r>
          </a:p>
          <a:p>
            <a:pPr marL="786384" lvl="2" indent="-182880" eaLnBrk="1" fontAlgn="auto" hangingPunct="1">
              <a:spcAft>
                <a:spcPts val="0"/>
              </a:spcAft>
              <a:buClr>
                <a:schemeClr val="accent2">
                  <a:tint val="85000"/>
                  <a:satMod val="285000"/>
                </a:schemeClr>
              </a:buClr>
              <a:buFont typeface="Wingdings 2"/>
              <a:buChar char=""/>
              <a:defRPr/>
            </a:pPr>
            <a:r>
              <a:rPr lang="fr-FR" dirty="0" smtClean="0"/>
              <a:t>« corps mou »</a:t>
            </a:r>
          </a:p>
          <a:p>
            <a:pPr marL="786384" lvl="2" indent="-182880" eaLnBrk="1" fontAlgn="auto" hangingPunct="1">
              <a:spcAft>
                <a:spcPts val="0"/>
              </a:spcAft>
              <a:buClr>
                <a:schemeClr val="accent2">
                  <a:tint val="85000"/>
                  <a:satMod val="285000"/>
                </a:schemeClr>
              </a:buClr>
              <a:buFont typeface="Wingdings 2"/>
              <a:buChar char=""/>
              <a:defRPr/>
            </a:pPr>
            <a:r>
              <a:rPr lang="fr-FR" dirty="0" smtClean="0"/>
              <a:t>Diarrhée </a:t>
            </a:r>
          </a:p>
          <a:p>
            <a:pPr marL="786384" lvl="2" indent="-182880" eaLnBrk="1" fontAlgn="auto" hangingPunct="1">
              <a:spcAft>
                <a:spcPts val="0"/>
              </a:spcAft>
              <a:buClr>
                <a:schemeClr val="accent2">
                  <a:tint val="85000"/>
                  <a:satMod val="285000"/>
                </a:schemeClr>
              </a:buClr>
              <a:buFont typeface="Wingdings 2"/>
              <a:buChar char=""/>
              <a:defRPr/>
            </a:pPr>
            <a:r>
              <a:rPr lang="fr-FR" dirty="0" smtClean="0"/>
              <a:t>Constipation</a:t>
            </a:r>
          </a:p>
          <a:p>
            <a:pPr marL="786384" lvl="2" indent="-182880" eaLnBrk="1" fontAlgn="auto" hangingPunct="1">
              <a:spcAft>
                <a:spcPts val="0"/>
              </a:spcAft>
              <a:buClr>
                <a:schemeClr val="accent2">
                  <a:tint val="85000"/>
                  <a:satMod val="285000"/>
                </a:schemeClr>
              </a:buClr>
              <a:buFont typeface="Wingdings 2"/>
              <a:buChar char=""/>
              <a:defRPr/>
            </a:pPr>
            <a:r>
              <a:rPr lang="fr-FR" dirty="0" smtClean="0"/>
              <a:t>Inappétence</a:t>
            </a:r>
          </a:p>
          <a:p>
            <a:pPr marL="786384" lvl="2" indent="-182880" eaLnBrk="1" fontAlgn="auto" hangingPunct="1">
              <a:spcAft>
                <a:spcPts val="0"/>
              </a:spcAft>
              <a:buClr>
                <a:schemeClr val="accent2">
                  <a:tint val="85000"/>
                  <a:satMod val="285000"/>
                </a:schemeClr>
              </a:buClr>
              <a:buFont typeface="Wingdings 2"/>
              <a:buChar char=""/>
              <a:defRPr/>
            </a:pPr>
            <a:r>
              <a:rPr lang="fr-FR" dirty="0" smtClean="0"/>
              <a:t>Frissons</a:t>
            </a:r>
          </a:p>
          <a:p>
            <a:pPr marL="265176" indent="-265176" eaLnBrk="1" fontAlgn="auto" hangingPunct="1">
              <a:spcAft>
                <a:spcPts val="0"/>
              </a:spcAft>
              <a:buFont typeface="Wingdings 2"/>
              <a:buChar char=""/>
              <a:defRPr/>
            </a:pPr>
            <a:r>
              <a:rPr lang="fr-FR" sz="2600" dirty="0" smtClean="0"/>
              <a:t>Les causes</a:t>
            </a:r>
          </a:p>
          <a:p>
            <a:pPr marL="548640" lvl="1" indent="-201168" eaLnBrk="1" fontAlgn="auto" hangingPunct="1">
              <a:spcAft>
                <a:spcPts val="0"/>
              </a:spcAft>
              <a:buFont typeface="Verdana"/>
              <a:buChar char="◦"/>
              <a:defRPr/>
            </a:pPr>
            <a:r>
              <a:rPr lang="fr-FR" dirty="0" smtClean="0"/>
              <a:t>Les aliments (huileux et souillés, lait maternel)</a:t>
            </a:r>
          </a:p>
          <a:p>
            <a:pPr marL="548640" lvl="1" indent="-201168" eaLnBrk="1" fontAlgn="auto" hangingPunct="1">
              <a:spcAft>
                <a:spcPts val="0"/>
              </a:spcAft>
              <a:buFont typeface="Verdana"/>
              <a:buChar char="◦"/>
              <a:defRPr/>
            </a:pPr>
            <a:r>
              <a:rPr lang="fr-FR" dirty="0" smtClean="0"/>
              <a:t>Les moustiques</a:t>
            </a:r>
          </a:p>
          <a:p>
            <a:pPr marL="786384" lvl="2" indent="-182880" eaLnBrk="1" fontAlgn="auto" hangingPunct="1">
              <a:spcAft>
                <a:spcPts val="0"/>
              </a:spcAft>
              <a:buClr>
                <a:schemeClr val="accent2">
                  <a:tint val="85000"/>
                  <a:satMod val="285000"/>
                </a:schemeClr>
              </a:buClr>
              <a:buFont typeface="Wingdings 2"/>
              <a:buChar char=""/>
              <a:defRPr/>
            </a:pPr>
            <a:r>
              <a:rPr lang="fr-FR" dirty="0" smtClean="0"/>
              <a:t>Les mouches</a:t>
            </a:r>
          </a:p>
          <a:p>
            <a:pPr marL="786384" lvl="2" indent="-182880" eaLnBrk="1" fontAlgn="auto" hangingPunct="1">
              <a:spcAft>
                <a:spcPts val="0"/>
              </a:spcAft>
              <a:buClr>
                <a:schemeClr val="accent2">
                  <a:tint val="85000"/>
                  <a:satMod val="285000"/>
                </a:schemeClr>
              </a:buClr>
              <a:buFont typeface="Wingdings 2"/>
              <a:buChar char=""/>
              <a:defRPr/>
            </a:pPr>
            <a:r>
              <a:rPr lang="fr-FR" dirty="0" smtClean="0"/>
              <a:t>Fraîcheur, humidité</a:t>
            </a:r>
          </a:p>
          <a:p>
            <a:pPr marL="265176" indent="-265176" eaLnBrk="1" fontAlgn="auto" hangingPunct="1">
              <a:spcAft>
                <a:spcPts val="0"/>
              </a:spcAft>
              <a:buFont typeface="Wingdings 2"/>
              <a:buChar char=""/>
              <a:defRPr/>
            </a:pPr>
            <a:r>
              <a:rPr lang="fr-FR" dirty="0" smtClean="0"/>
              <a:t>Traiter le mal</a:t>
            </a:r>
          </a:p>
          <a:p>
            <a:pPr marL="548640" lvl="1" indent="-201168" eaLnBrk="1" fontAlgn="auto" hangingPunct="1">
              <a:spcAft>
                <a:spcPts val="0"/>
              </a:spcAft>
              <a:buFont typeface="Verdana"/>
              <a:buChar char="◦"/>
              <a:defRPr/>
            </a:pPr>
            <a:r>
              <a:rPr lang="fr-FR" dirty="0" smtClean="0"/>
              <a:t>Les médicaments modernes</a:t>
            </a:r>
          </a:p>
          <a:p>
            <a:pPr marL="548640" lvl="1" indent="-201168" eaLnBrk="1" fontAlgn="auto" hangingPunct="1">
              <a:spcAft>
                <a:spcPts val="0"/>
              </a:spcAft>
              <a:buFont typeface="Verdana"/>
              <a:buChar char="◦"/>
              <a:defRPr/>
            </a:pPr>
            <a:r>
              <a:rPr lang="fr-FR" dirty="0" smtClean="0"/>
              <a:t>Les médicaments de la brousse (feuilles, racines, écorces)</a:t>
            </a:r>
          </a:p>
          <a:p>
            <a:pPr marL="786384" lvl="2" indent="-182880" eaLnBrk="1" fontAlgn="auto" hangingPunct="1">
              <a:spcAft>
                <a:spcPts val="0"/>
              </a:spcAft>
              <a:buClr>
                <a:schemeClr val="accent2">
                  <a:tint val="85000"/>
                  <a:satMod val="285000"/>
                </a:schemeClr>
              </a:buClr>
              <a:buFont typeface="Wingdings 2"/>
              <a:buChar char=""/>
              <a:defRPr/>
            </a:pPr>
            <a:endParaRPr lang="fr-FR" dirty="0"/>
          </a:p>
        </p:txBody>
      </p:sp>
      <p:sp>
        <p:nvSpPr>
          <p:cNvPr id="4" name="Espace réservé du numéro de diapositive 3"/>
          <p:cNvSpPr>
            <a:spLocks noGrp="1"/>
          </p:cNvSpPr>
          <p:nvPr>
            <p:ph type="sldNum" sz="quarter" idx="12"/>
          </p:nvPr>
        </p:nvSpPr>
        <p:spPr/>
        <p:txBody>
          <a:bodyPr/>
          <a:lstStyle/>
          <a:p>
            <a:pPr>
              <a:defRPr/>
            </a:pPr>
            <a:fld id="{D1392B5B-5B0F-48D5-A111-F4374432F126}" type="slidenum">
              <a:rPr lang="fr-FR"/>
              <a:pPr>
                <a:defRPr/>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476250"/>
            <a:ext cx="8229600" cy="431800"/>
          </a:xfrm>
        </p:spPr>
        <p:txBody>
          <a:bodyPr>
            <a:normAutofit fontScale="90000"/>
          </a:bodyPr>
          <a:lstStyle/>
          <a:p>
            <a:pPr algn="ctr" eaLnBrk="1" fontAlgn="auto" hangingPunct="1">
              <a:spcAft>
                <a:spcPts val="0"/>
              </a:spcAft>
              <a:defRPr/>
            </a:pPr>
            <a:r>
              <a:rPr lang="fr-FR" sz="2400" dirty="0" smtClean="0">
                <a:solidFill>
                  <a:schemeClr val="tx1">
                    <a:lumMod val="85000"/>
                    <a:lumOff val="15000"/>
                  </a:schemeClr>
                </a:solidFill>
              </a:rPr>
              <a:t>Exemple 2 : </a:t>
            </a:r>
            <a:r>
              <a:rPr lang="fr-FR" sz="2400" dirty="0" smtClean="0">
                <a:solidFill>
                  <a:schemeClr val="tx1">
                    <a:lumMod val="85000"/>
                    <a:lumOff val="15000"/>
                  </a:schemeClr>
                </a:solidFill>
                <a:cs typeface="Arial" charset="0"/>
              </a:rPr>
              <a:t>La « maladie de l’oiseau »</a:t>
            </a:r>
            <a:endParaRPr lang="fr-FR" sz="2400" dirty="0" smtClean="0">
              <a:solidFill>
                <a:schemeClr val="tx1">
                  <a:lumMod val="85000"/>
                  <a:lumOff val="15000"/>
                </a:schemeClr>
              </a:solidFill>
            </a:endParaRPr>
          </a:p>
        </p:txBody>
      </p:sp>
      <p:sp>
        <p:nvSpPr>
          <p:cNvPr id="10243" name="Rectangle 3"/>
          <p:cNvSpPr>
            <a:spLocks noGrp="1" noChangeArrowheads="1"/>
          </p:cNvSpPr>
          <p:nvPr>
            <p:ph idx="1"/>
          </p:nvPr>
        </p:nvSpPr>
        <p:spPr>
          <a:xfrm>
            <a:off x="457200" y="908050"/>
            <a:ext cx="8229600" cy="5218113"/>
          </a:xfrm>
        </p:spPr>
        <p:txBody>
          <a:bodyPr/>
          <a:lstStyle/>
          <a:p>
            <a:pPr eaLnBrk="1" hangingPunct="1">
              <a:lnSpc>
                <a:spcPct val="80000"/>
              </a:lnSpc>
              <a:buFont typeface="Wingdings 2" pitchFamily="18" charset="2"/>
              <a:buNone/>
            </a:pPr>
            <a:r>
              <a:rPr lang="fr-FR" sz="2400" smtClean="0"/>
              <a:t>Maladie infantile dans le sud du Sahara</a:t>
            </a:r>
          </a:p>
          <a:p>
            <a:pPr eaLnBrk="1" hangingPunct="1">
              <a:lnSpc>
                <a:spcPct val="80000"/>
              </a:lnSpc>
              <a:buFont typeface="Wingdings 2" pitchFamily="18" charset="2"/>
              <a:buNone/>
            </a:pPr>
            <a:r>
              <a:rPr lang="fr-FR" sz="2400" b="1" i="1" smtClean="0"/>
              <a:t>Signes</a:t>
            </a:r>
            <a:r>
              <a:rPr lang="fr-FR" sz="2400" smtClean="0"/>
              <a:t>: </a:t>
            </a:r>
            <a:r>
              <a:rPr lang="fr-FR" sz="2000" smtClean="0"/>
              <a:t>convulsions</a:t>
            </a:r>
          </a:p>
          <a:p>
            <a:pPr eaLnBrk="1" hangingPunct="1">
              <a:lnSpc>
                <a:spcPct val="80000"/>
              </a:lnSpc>
              <a:buFont typeface="Wingdings 2" pitchFamily="18" charset="2"/>
              <a:buNone/>
            </a:pPr>
            <a:endParaRPr lang="fr-FR" sz="2000" smtClean="0"/>
          </a:p>
          <a:p>
            <a:pPr eaLnBrk="1" hangingPunct="1">
              <a:lnSpc>
                <a:spcPct val="80000"/>
              </a:lnSpc>
              <a:buFont typeface="Wingdings 2" pitchFamily="18" charset="2"/>
              <a:buNone/>
            </a:pPr>
            <a:r>
              <a:rPr lang="fr-FR" sz="2400" b="1" i="1" smtClean="0"/>
              <a:t>Causes</a:t>
            </a:r>
            <a:r>
              <a:rPr lang="fr-FR" sz="2400" i="1" smtClean="0"/>
              <a:t> </a:t>
            </a:r>
            <a:r>
              <a:rPr lang="fr-FR" sz="2400" smtClean="0"/>
              <a:t>= </a:t>
            </a:r>
            <a:r>
              <a:rPr lang="fr-FR" sz="2000" smtClean="0"/>
              <a:t>battement d’ailes d’un oiseau (indéterminé), </a:t>
            </a:r>
            <a:r>
              <a:rPr lang="fr-FR" sz="2000" i="1" smtClean="0"/>
              <a:t>kônô </a:t>
            </a:r>
            <a:r>
              <a:rPr lang="fr-FR" sz="2000" smtClean="0"/>
              <a:t>(bambara)</a:t>
            </a:r>
          </a:p>
          <a:p>
            <a:pPr eaLnBrk="1" hangingPunct="1">
              <a:lnSpc>
                <a:spcPct val="80000"/>
              </a:lnSpc>
              <a:buFont typeface="Wingdings 2" pitchFamily="18" charset="2"/>
              <a:buNone/>
            </a:pPr>
            <a:endParaRPr lang="fr-FR" sz="2000" smtClean="0"/>
          </a:p>
          <a:p>
            <a:pPr eaLnBrk="1" hangingPunct="1">
              <a:lnSpc>
                <a:spcPct val="80000"/>
              </a:lnSpc>
              <a:buFont typeface="Wingdings 2" pitchFamily="18" charset="2"/>
              <a:buNone/>
            </a:pPr>
            <a:r>
              <a:rPr lang="fr-FR" sz="2400" b="1" i="1" smtClean="0"/>
              <a:t>Rencontre avec la maladie</a:t>
            </a:r>
            <a:r>
              <a:rPr lang="fr-FR" sz="2400" smtClean="0"/>
              <a:t>:</a:t>
            </a:r>
          </a:p>
          <a:p>
            <a:pPr eaLnBrk="1" hangingPunct="1">
              <a:lnSpc>
                <a:spcPct val="80000"/>
              </a:lnSpc>
              <a:buFontTx/>
              <a:buChar char="-"/>
            </a:pPr>
            <a:r>
              <a:rPr lang="fr-FR" sz="2000" smtClean="0"/>
              <a:t>Femme enceinte ou enfant au dos au crépuscule</a:t>
            </a:r>
          </a:p>
          <a:p>
            <a:pPr eaLnBrk="1" hangingPunct="1">
              <a:lnSpc>
                <a:spcPct val="80000"/>
              </a:lnSpc>
              <a:buFontTx/>
              <a:buChar char="-"/>
            </a:pPr>
            <a:r>
              <a:rPr lang="fr-FR" sz="2000" smtClean="0"/>
              <a:t>Marcher à proximité de l’envol de l’oiseau</a:t>
            </a:r>
          </a:p>
          <a:p>
            <a:pPr eaLnBrk="1" hangingPunct="1">
              <a:lnSpc>
                <a:spcPct val="80000"/>
              </a:lnSpc>
              <a:buFontTx/>
              <a:buChar char="-"/>
            </a:pPr>
            <a:r>
              <a:rPr lang="fr-FR" sz="2000" smtClean="0"/>
              <a:t>Piétiner les œufs de l’oiseau</a:t>
            </a:r>
          </a:p>
          <a:p>
            <a:pPr eaLnBrk="1" hangingPunct="1">
              <a:lnSpc>
                <a:spcPct val="80000"/>
              </a:lnSpc>
              <a:buFontTx/>
              <a:buChar char="-"/>
            </a:pPr>
            <a:r>
              <a:rPr lang="fr-FR" sz="2000" smtClean="0"/>
              <a:t>Superposition cri de l’oiseau et cri de l’enfant</a:t>
            </a:r>
          </a:p>
          <a:p>
            <a:pPr eaLnBrk="1" hangingPunct="1">
              <a:lnSpc>
                <a:spcPct val="80000"/>
              </a:lnSpc>
              <a:buFontTx/>
              <a:buChar char="-"/>
            </a:pPr>
            <a:r>
              <a:rPr lang="fr-FR" sz="2000" smtClean="0"/>
              <a:t>Superposition ombre de l’oiseau et ombre de l’enfant</a:t>
            </a:r>
          </a:p>
          <a:p>
            <a:pPr eaLnBrk="1" hangingPunct="1">
              <a:lnSpc>
                <a:spcPct val="80000"/>
              </a:lnSpc>
              <a:buFont typeface="Wingdings 2" pitchFamily="18" charset="2"/>
              <a:buNone/>
            </a:pPr>
            <a:endParaRPr lang="fr-FR" sz="2000" smtClean="0"/>
          </a:p>
          <a:p>
            <a:pPr eaLnBrk="1" hangingPunct="1">
              <a:lnSpc>
                <a:spcPct val="80000"/>
              </a:lnSpc>
              <a:buFont typeface="Wingdings 2" pitchFamily="18" charset="2"/>
              <a:buNone/>
            </a:pPr>
            <a:r>
              <a:rPr lang="fr-FR" sz="2400" b="1" smtClean="0"/>
              <a:t>Traiter le mal</a:t>
            </a:r>
          </a:p>
          <a:p>
            <a:pPr eaLnBrk="1" hangingPunct="1">
              <a:lnSpc>
                <a:spcPct val="80000"/>
              </a:lnSpc>
              <a:buFontTx/>
              <a:buChar char="-"/>
            </a:pPr>
            <a:r>
              <a:rPr lang="fr-FR" sz="2000" smtClean="0"/>
              <a:t>Eviter la rencontre : calebasse d’eau</a:t>
            </a:r>
          </a:p>
          <a:p>
            <a:pPr eaLnBrk="1" hangingPunct="1">
              <a:lnSpc>
                <a:spcPct val="80000"/>
              </a:lnSpc>
              <a:buFontTx/>
              <a:buChar char="-"/>
            </a:pPr>
            <a:r>
              <a:rPr lang="fr-FR" sz="2000" smtClean="0"/>
              <a:t>Scarification sur corps et visage de l’enfant + élément symbolisant l’oiseau</a:t>
            </a:r>
          </a:p>
          <a:p>
            <a:pPr eaLnBrk="1" hangingPunct="1">
              <a:lnSpc>
                <a:spcPct val="80000"/>
              </a:lnSpc>
              <a:buFontTx/>
              <a:buChar char="-"/>
            </a:pPr>
            <a:endParaRPr lang="fr-FR" b="1" smtClean="0"/>
          </a:p>
          <a:p>
            <a:pPr eaLnBrk="1" hangingPunct="1">
              <a:buFontTx/>
              <a:buChar char="-"/>
            </a:pPr>
            <a:endParaRPr lang="fr-FR" smtClean="0"/>
          </a:p>
        </p:txBody>
      </p:sp>
      <p:sp>
        <p:nvSpPr>
          <p:cNvPr id="5122" name="Espace réservé du numéro de diapositive 5"/>
          <p:cNvSpPr>
            <a:spLocks noGrp="1"/>
          </p:cNvSpPr>
          <p:nvPr>
            <p:ph type="sldNum" sz="quarter" idx="12"/>
          </p:nvPr>
        </p:nvSpPr>
        <p:spPr/>
        <p:txBody>
          <a:bodyPr/>
          <a:lstStyle/>
          <a:p>
            <a:pPr>
              <a:defRPr/>
            </a:pPr>
            <a:fld id="{B066CC40-9332-45EA-9B08-1CE02699066F}" type="slidenum">
              <a:rPr lang="fr-FR"/>
              <a:pPr>
                <a:defRPr/>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404813"/>
            <a:ext cx="8229600" cy="863600"/>
          </a:xfrm>
          <a:ln w="57150"/>
        </p:spPr>
        <p:txBody>
          <a:bodyPr>
            <a:normAutofit fontScale="90000"/>
          </a:bodyPr>
          <a:lstStyle/>
          <a:p>
            <a:pPr algn="ctr" eaLnBrk="1" fontAlgn="auto" hangingPunct="1">
              <a:spcAft>
                <a:spcPts val="0"/>
              </a:spcAft>
              <a:defRPr/>
            </a:pPr>
            <a:r>
              <a:rPr lang="fr-FR" sz="2700" dirty="0" smtClean="0">
                <a:solidFill>
                  <a:schemeClr val="tx1">
                    <a:lumMod val="85000"/>
                    <a:lumOff val="15000"/>
                  </a:schemeClr>
                </a:solidFill>
              </a:rPr>
              <a:t>Représentations populaires </a:t>
            </a:r>
            <a:br>
              <a:rPr lang="fr-FR" sz="2700" dirty="0" smtClean="0">
                <a:solidFill>
                  <a:schemeClr val="tx1">
                    <a:lumMod val="85000"/>
                    <a:lumOff val="15000"/>
                  </a:schemeClr>
                </a:solidFill>
              </a:rPr>
            </a:br>
            <a:r>
              <a:rPr lang="fr-FR" sz="2700" dirty="0" smtClean="0">
                <a:solidFill>
                  <a:schemeClr val="tx1">
                    <a:lumMod val="85000"/>
                    <a:lumOff val="15000"/>
                  </a:schemeClr>
                </a:solidFill>
              </a:rPr>
              <a:t>de la maladie?</a:t>
            </a:r>
          </a:p>
        </p:txBody>
      </p:sp>
      <p:sp>
        <p:nvSpPr>
          <p:cNvPr id="11267" name="Rectangle 3"/>
          <p:cNvSpPr>
            <a:spLocks noGrp="1" noChangeArrowheads="1"/>
          </p:cNvSpPr>
          <p:nvPr>
            <p:ph idx="1"/>
          </p:nvPr>
        </p:nvSpPr>
        <p:spPr>
          <a:xfrm>
            <a:off x="457200" y="1628775"/>
            <a:ext cx="8229600" cy="4497388"/>
          </a:xfrm>
        </p:spPr>
        <p:txBody>
          <a:bodyPr/>
          <a:lstStyle/>
          <a:p>
            <a:pPr indent="-358775" algn="just" eaLnBrk="1" hangingPunct="1">
              <a:buFont typeface="Wingdings 2" pitchFamily="18" charset="2"/>
              <a:buNone/>
            </a:pPr>
            <a:r>
              <a:rPr lang="fr-FR" b="1" i="1" smtClean="0"/>
              <a:t> Ce sont des représentations «largement partagées par lesquelles les différentes maladies sont dites et décrites au sein de la grande majorité de la population telles qu’on peut facilement les retrouver dans les discours de tout un chacun. » </a:t>
            </a:r>
          </a:p>
          <a:p>
            <a:pPr indent="-358775" algn="just" eaLnBrk="1" hangingPunct="1">
              <a:buFontTx/>
              <a:buNone/>
            </a:pPr>
            <a:r>
              <a:rPr lang="fr-FR" sz="1800" b="1" i="1" smtClean="0"/>
              <a:t>(Olivier de Sardan, 1999)</a:t>
            </a:r>
          </a:p>
        </p:txBody>
      </p:sp>
      <p:sp>
        <p:nvSpPr>
          <p:cNvPr id="4098" name="Espace réservé du numéro de diapositive 5"/>
          <p:cNvSpPr>
            <a:spLocks noGrp="1"/>
          </p:cNvSpPr>
          <p:nvPr>
            <p:ph type="sldNum" sz="quarter" idx="12"/>
          </p:nvPr>
        </p:nvSpPr>
        <p:spPr/>
        <p:txBody>
          <a:bodyPr/>
          <a:lstStyle/>
          <a:p>
            <a:pPr>
              <a:defRPr/>
            </a:pPr>
            <a:fld id="{67AC7A51-B25A-4CF6-A8BF-F87CA5CC3154}" type="slidenum">
              <a:rPr lang="fr-FR"/>
              <a:pPr>
                <a:defRPr/>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457200" y="404813"/>
            <a:ext cx="8229600" cy="792162"/>
          </a:xfrm>
          <a:ln w="57150"/>
        </p:spPr>
        <p:txBody>
          <a:bodyPr>
            <a:normAutofit fontScale="90000"/>
          </a:bodyPr>
          <a:lstStyle/>
          <a:p>
            <a:pPr algn="ctr" eaLnBrk="1" fontAlgn="auto" hangingPunct="1">
              <a:spcAft>
                <a:spcPts val="0"/>
              </a:spcAft>
              <a:defRPr/>
            </a:pPr>
            <a:r>
              <a:rPr lang="fr-FR" sz="2700" dirty="0" smtClean="0">
                <a:solidFill>
                  <a:schemeClr val="tx1">
                    <a:lumMod val="85000"/>
                    <a:lumOff val="15000"/>
                  </a:schemeClr>
                </a:solidFill>
              </a:rPr>
              <a:t>Structure générale des représentations populaires des maladies</a:t>
            </a:r>
          </a:p>
        </p:txBody>
      </p:sp>
      <p:sp>
        <p:nvSpPr>
          <p:cNvPr id="12291" name="Rectangle 3"/>
          <p:cNvSpPr>
            <a:spLocks noGrp="1" noChangeArrowheads="1"/>
          </p:cNvSpPr>
          <p:nvPr>
            <p:ph idx="1"/>
          </p:nvPr>
        </p:nvSpPr>
        <p:spPr>
          <a:xfrm>
            <a:off x="457200" y="1341438"/>
            <a:ext cx="8229600" cy="4784725"/>
          </a:xfrm>
        </p:spPr>
        <p:txBody>
          <a:bodyPr/>
          <a:lstStyle/>
          <a:p>
            <a:pPr eaLnBrk="1" hangingPunct="1"/>
            <a:r>
              <a:rPr lang="fr-FR" smtClean="0"/>
              <a:t>Un nom propre (énumération et non classification)</a:t>
            </a:r>
          </a:p>
          <a:p>
            <a:pPr eaLnBrk="1" hangingPunct="1">
              <a:buFontTx/>
              <a:buNone/>
            </a:pPr>
            <a:r>
              <a:rPr lang="fr-FR" smtClean="0"/>
              <a:t>	Ex.: </a:t>
            </a:r>
            <a:r>
              <a:rPr lang="fr-FR" i="1" smtClean="0"/>
              <a:t>suma</a:t>
            </a:r>
            <a:r>
              <a:rPr lang="fr-FR" smtClean="0"/>
              <a:t> en sosso / </a:t>
            </a:r>
            <a:r>
              <a:rPr lang="fr-FR" i="1" smtClean="0"/>
              <a:t>sayi</a:t>
            </a:r>
            <a:r>
              <a:rPr lang="fr-FR" smtClean="0"/>
              <a:t> en bambara/</a:t>
            </a:r>
            <a:r>
              <a:rPr lang="fr-FR" i="1" smtClean="0"/>
              <a:t>yeyni</a:t>
            </a:r>
            <a:r>
              <a:rPr lang="fr-FR" smtClean="0"/>
              <a:t> en zarma</a:t>
            </a:r>
          </a:p>
          <a:p>
            <a:pPr eaLnBrk="1" hangingPunct="1"/>
            <a:r>
              <a:rPr lang="fr-FR" smtClean="0"/>
              <a:t>Un noyau de représentations partagées, stables</a:t>
            </a:r>
          </a:p>
          <a:p>
            <a:pPr eaLnBrk="1" hangingPunct="1"/>
            <a:r>
              <a:rPr lang="fr-FR" smtClean="0"/>
              <a:t>En périphérie: variétés des expériences, interprétations personnelles</a:t>
            </a:r>
          </a:p>
          <a:p>
            <a:pPr eaLnBrk="1" hangingPunct="1">
              <a:buFontTx/>
              <a:buNone/>
            </a:pPr>
            <a:endParaRPr lang="fr-FR" smtClean="0"/>
          </a:p>
          <a:p>
            <a:pPr eaLnBrk="1" hangingPunct="1">
              <a:buFontTx/>
              <a:buNone/>
            </a:pPr>
            <a:endParaRPr lang="fr-FR" smtClean="0"/>
          </a:p>
          <a:p>
            <a:pPr eaLnBrk="1" hangingPunct="1">
              <a:buFontTx/>
              <a:buNone/>
            </a:pPr>
            <a:endParaRPr lang="fr-FR" smtClean="0"/>
          </a:p>
          <a:p>
            <a:pPr eaLnBrk="1" hangingPunct="1">
              <a:buFontTx/>
              <a:buNone/>
            </a:pPr>
            <a:endParaRPr lang="fr-FR" smtClean="0"/>
          </a:p>
          <a:p>
            <a:pPr eaLnBrk="1" hangingPunct="1">
              <a:buFontTx/>
              <a:buNone/>
            </a:pPr>
            <a:endParaRPr lang="fr-FR" smtClean="0"/>
          </a:p>
        </p:txBody>
      </p:sp>
      <p:sp>
        <p:nvSpPr>
          <p:cNvPr id="13314" name="Espace réservé du numéro de diapositive 5"/>
          <p:cNvSpPr>
            <a:spLocks noGrp="1"/>
          </p:cNvSpPr>
          <p:nvPr>
            <p:ph type="sldNum" sz="quarter" idx="12"/>
          </p:nvPr>
        </p:nvSpPr>
        <p:spPr/>
        <p:txBody>
          <a:bodyPr/>
          <a:lstStyle/>
          <a:p>
            <a:pPr>
              <a:defRPr/>
            </a:pPr>
            <a:fld id="{62265C1E-60E0-4819-8CFE-E3232C822BA6}" type="slidenum">
              <a:rPr lang="fr-FR"/>
              <a:pPr>
                <a:defRPr/>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404813"/>
            <a:ext cx="8229600" cy="792162"/>
          </a:xfrm>
          <a:ln w="57150"/>
        </p:spPr>
        <p:txBody>
          <a:bodyPr/>
          <a:lstStyle/>
          <a:p>
            <a:pPr eaLnBrk="1" fontAlgn="auto" hangingPunct="1">
              <a:spcAft>
                <a:spcPts val="0"/>
              </a:spcAft>
              <a:defRPr/>
            </a:pPr>
            <a:r>
              <a:rPr lang="fr-FR" sz="2400" dirty="0" smtClean="0">
                <a:solidFill>
                  <a:schemeClr val="tx1">
                    <a:lumMod val="85000"/>
                    <a:lumOff val="15000"/>
                  </a:schemeClr>
                </a:solidFill>
              </a:rPr>
              <a:t>Deux pièges à éviter</a:t>
            </a:r>
          </a:p>
        </p:txBody>
      </p:sp>
      <p:sp>
        <p:nvSpPr>
          <p:cNvPr id="13315" name="Rectangle 3"/>
          <p:cNvSpPr>
            <a:spLocks noGrp="1" noChangeArrowheads="1"/>
          </p:cNvSpPr>
          <p:nvPr>
            <p:ph idx="1"/>
          </p:nvPr>
        </p:nvSpPr>
        <p:spPr>
          <a:xfrm>
            <a:off x="457200" y="1341438"/>
            <a:ext cx="8229600" cy="4784725"/>
          </a:xfrm>
        </p:spPr>
        <p:txBody>
          <a:bodyPr/>
          <a:lstStyle/>
          <a:p>
            <a:pPr eaLnBrk="1" hangingPunct="1">
              <a:lnSpc>
                <a:spcPct val="90000"/>
              </a:lnSpc>
            </a:pPr>
            <a:r>
              <a:rPr lang="fr-FR" b="1" smtClean="0"/>
              <a:t>Le piège médical</a:t>
            </a:r>
          </a:p>
          <a:p>
            <a:pPr eaLnBrk="1" hangingPunct="1">
              <a:lnSpc>
                <a:spcPct val="90000"/>
              </a:lnSpc>
              <a:buFontTx/>
              <a:buNone/>
            </a:pPr>
            <a:r>
              <a:rPr lang="fr-FR" smtClean="0"/>
              <a:t>	Les représentations populaires ne sont pas toujours superposables aux catégories médicales </a:t>
            </a:r>
          </a:p>
          <a:p>
            <a:pPr lvl="1" eaLnBrk="1" hangingPunct="1">
              <a:lnSpc>
                <a:spcPct val="90000"/>
              </a:lnSpc>
              <a:buFontTx/>
              <a:buChar char="-"/>
            </a:pPr>
            <a:r>
              <a:rPr lang="fr-FR" smtClean="0"/>
              <a:t>La classification et la traduction ne sont pas toujours possibles</a:t>
            </a:r>
          </a:p>
          <a:p>
            <a:pPr lvl="1" eaLnBrk="1" hangingPunct="1">
              <a:lnSpc>
                <a:spcPct val="90000"/>
              </a:lnSpc>
              <a:buFontTx/>
              <a:buChar char="-"/>
            </a:pPr>
            <a:r>
              <a:rPr lang="fr-FR" smtClean="0"/>
              <a:t>Il ne faut pas chercher forcément une théorie cohérente dans les représentations populaires</a:t>
            </a:r>
          </a:p>
          <a:p>
            <a:pPr lvl="1" eaLnBrk="1" hangingPunct="1">
              <a:lnSpc>
                <a:spcPct val="90000"/>
              </a:lnSpc>
              <a:buFontTx/>
              <a:buChar char="-"/>
            </a:pPr>
            <a:r>
              <a:rPr lang="fr-FR" b="1" i="1" smtClean="0"/>
              <a:t>Le « médical » et le « populaire » ont chacun leur logique </a:t>
            </a:r>
          </a:p>
        </p:txBody>
      </p:sp>
      <p:sp>
        <p:nvSpPr>
          <p:cNvPr id="6146" name="Espace réservé du numéro de diapositive 5"/>
          <p:cNvSpPr>
            <a:spLocks noGrp="1"/>
          </p:cNvSpPr>
          <p:nvPr>
            <p:ph type="sldNum" sz="quarter" idx="12"/>
          </p:nvPr>
        </p:nvSpPr>
        <p:spPr/>
        <p:txBody>
          <a:bodyPr/>
          <a:lstStyle/>
          <a:p>
            <a:pPr>
              <a:defRPr/>
            </a:pPr>
            <a:fld id="{8210AA3E-60A0-4553-A048-802366C89C28}" type="slidenum">
              <a:rPr lang="fr-FR"/>
              <a:pPr>
                <a:defRPr/>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68313" y="-819150"/>
            <a:ext cx="8229600" cy="417512"/>
          </a:xfrm>
        </p:spPr>
        <p:txBody>
          <a:bodyPr>
            <a:normAutofit fontScale="90000"/>
          </a:bodyPr>
          <a:lstStyle/>
          <a:p>
            <a:pPr eaLnBrk="1" fontAlgn="auto" hangingPunct="1">
              <a:spcAft>
                <a:spcPts val="0"/>
              </a:spcAft>
              <a:defRPr/>
            </a:pPr>
            <a:r>
              <a:rPr lang="fr-FR" sz="4000" dirty="0" smtClean="0">
                <a:solidFill>
                  <a:schemeClr val="accent1">
                    <a:tint val="88000"/>
                    <a:satMod val="150000"/>
                  </a:schemeClr>
                </a:solidFill>
              </a:rPr>
              <a:t>Le piège du sens symbolique</a:t>
            </a:r>
          </a:p>
        </p:txBody>
      </p:sp>
      <p:sp>
        <p:nvSpPr>
          <p:cNvPr id="14339" name="Rectangle 3"/>
          <p:cNvSpPr>
            <a:spLocks noGrp="1" noChangeArrowheads="1"/>
          </p:cNvSpPr>
          <p:nvPr>
            <p:ph idx="1"/>
          </p:nvPr>
        </p:nvSpPr>
        <p:spPr>
          <a:xfrm>
            <a:off x="457200" y="836613"/>
            <a:ext cx="8229600" cy="5289550"/>
          </a:xfrm>
        </p:spPr>
        <p:txBody>
          <a:bodyPr/>
          <a:lstStyle/>
          <a:p>
            <a:pPr eaLnBrk="1" hangingPunct="1"/>
            <a:r>
              <a:rPr lang="fr-FR" b="1" smtClean="0"/>
              <a:t>Le piège du sens symbolique</a:t>
            </a:r>
          </a:p>
          <a:p>
            <a:pPr eaLnBrk="1" hangingPunct="1">
              <a:buFontTx/>
              <a:buNone/>
            </a:pPr>
            <a:r>
              <a:rPr lang="fr-FR" smtClean="0"/>
              <a:t>Derrière les représentations populaires il </a:t>
            </a:r>
          </a:p>
          <a:p>
            <a:pPr eaLnBrk="1" hangingPunct="1">
              <a:buFontTx/>
              <a:buNone/>
            </a:pPr>
            <a:r>
              <a:rPr lang="fr-FR" smtClean="0"/>
              <a:t>n’ y a pas toujours:</a:t>
            </a:r>
          </a:p>
          <a:p>
            <a:pPr eaLnBrk="1" hangingPunct="1">
              <a:buFontTx/>
              <a:buNone/>
            </a:pPr>
            <a:r>
              <a:rPr lang="fr-FR" smtClean="0"/>
              <a:t> 	- Un désordre social (conflits, rapports de force)</a:t>
            </a:r>
          </a:p>
          <a:p>
            <a:pPr eaLnBrk="1" hangingPunct="1">
              <a:buFontTx/>
              <a:buNone/>
            </a:pPr>
            <a:r>
              <a:rPr lang="fr-FR" smtClean="0"/>
              <a:t>	- Agression en sorcellerie</a:t>
            </a:r>
          </a:p>
          <a:p>
            <a:pPr eaLnBrk="1" hangingPunct="1">
              <a:buFontTx/>
              <a:buNone/>
            </a:pPr>
            <a:r>
              <a:rPr lang="fr-FR" smtClean="0"/>
              <a:t>	- Intervention des ancêtres</a:t>
            </a:r>
          </a:p>
        </p:txBody>
      </p:sp>
      <p:sp>
        <p:nvSpPr>
          <p:cNvPr id="7170" name="Espace réservé du numéro de diapositive 5"/>
          <p:cNvSpPr>
            <a:spLocks noGrp="1"/>
          </p:cNvSpPr>
          <p:nvPr>
            <p:ph type="sldNum" sz="quarter" idx="12"/>
          </p:nvPr>
        </p:nvSpPr>
        <p:spPr/>
        <p:txBody>
          <a:bodyPr/>
          <a:lstStyle/>
          <a:p>
            <a:pPr>
              <a:defRPr/>
            </a:pPr>
            <a:fld id="{7ABD6753-7571-4E69-8732-F57CC5DBECAD}" type="slidenum">
              <a:rPr lang="fr-FR"/>
              <a:pPr>
                <a:defRPr/>
              </a:pPr>
              <a:t>9</a:t>
            </a:fld>
            <a:endParaRPr lang="fr-F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2 - &amp;quot;Les représentations populaires des maladies&amp;quot;&quot;/&gt;&lt;property id=&quot;20307&quot; value=&quot;256&quot;/&gt;&lt;/object&gt;&lt;object type=&quot;3&quot; unique_id=&quot;10006&quot;&gt;&lt;property id=&quot;20148&quot; value=&quot;5&quot;/&gt;&lt;property id=&quot;20300&quot; value=&quot;Diapositive 6 - &amp;quot;Représentations populaires &amp;#x0D;&amp;#x0A;de la maladie?&amp;quot;&quot;/&gt;&lt;property id=&quot;20307&quot; value=&quot;257&quot;/&gt;&lt;/object&gt;&lt;object type=&quot;3&quot; unique_id=&quot;10007&quot;&gt;&lt;property id=&quot;20148&quot; value=&quot;5&quot;/&gt;&lt;property id=&quot;20300&quot; value=&quot;Diapositive 5 - &amp;quot;Exemple 2 : La « maladie de l’oiseau »&amp;quot;&quot;/&gt;&lt;property id=&quot;20307&quot; value=&quot;258&quot;/&gt;&lt;/object&gt;&lt;object type=&quot;3&quot; unique_id=&quot;10008&quot;&gt;&lt;property id=&quot;20148&quot; value=&quot;5&quot;/&gt;&lt;property id=&quot;20300&quot; value=&quot;Diapositive 8 - &amp;quot;Deux pièges à éviter&amp;quot;&quot;/&gt;&lt;property id=&quot;20307&quot; value=&quot;259&quot;/&gt;&lt;/object&gt;&lt;object type=&quot;3&quot; unique_id=&quot;10009&quot;&gt;&lt;property id=&quot;20148&quot; value=&quot;5&quot;/&gt;&lt;property id=&quot;20300&quot; value=&quot;Diapositive 9 - &amp;quot;Le piège du sens symbolique&amp;quot;&quot;/&gt;&lt;property id=&quot;20307&quot; value=&quot;260&quot;/&gt;&lt;/object&gt;&lt;object type=&quot;3&quot; unique_id=&quot;10010&quot;&gt;&lt;property id=&quot;20148&quot; value=&quot;5&quot;/&gt;&lt;property id=&quot;20300&quot; value=&quot;Diapositive 10 - &amp;quot;On retient&amp;quot;&quot;/&gt;&lt;property id=&quot;20307&quot; value=&quot;261&quot;/&gt;&lt;/object&gt;&lt;object type=&quot;3&quot; unique_id=&quot;10011&quot;&gt;&lt;property id=&quot;20148&quot; value=&quot;5&quot;/&gt;&lt;property id=&quot;20300&quot; value=&quot;Diapositive 11 - &amp;quot;On distingue&amp;quot;&quot;/&gt;&lt;property id=&quot;20307&quot; value=&quot;262&quot;/&gt;&lt;/object&gt;&lt;object type=&quot;3&quot; unique_id=&quot;10012&quot;&gt;&lt;property id=&quot;20148&quot; value=&quot;5&quot;/&gt;&lt;property id=&quot;20300&quot; value=&quot;Diapositive 12 - &amp;quot;Les représentations populaires spécialisées&amp;quot;&quot;/&gt;&lt;property id=&quot;20307&quot; value=&quot;263&quot;/&gt;&lt;/object&gt;&lt;object type=&quot;3&quot; unique_id=&quot;10013&quot;&gt;&lt;property id=&quot;20148&quot; value=&quot;5&quot;/&gt;&lt;property id=&quot;20300&quot; value=&quot;Diapositive 13 - &amp;quot;Les représentations populaires communes&amp;quot;&quot;/&gt;&lt;property id=&quot;20307&quot; value=&quot;264&quot;/&gt;&lt;/object&gt;&lt;object type=&quot;3&quot; unique_id=&quot;10015&quot;&gt;&lt;property id=&quot;20148&quot; value=&quot;5&quot;/&gt;&lt;property id=&quot;20300&quot; value=&quot;Diapositive 7 - &amp;quot;Structure générale des représentations populaires des maladies&amp;quot;&quot;/&gt;&lt;property id=&quot;20307&quot; value=&quot;269&quot;/&gt;&lt;/object&gt;&lt;object type=&quot;3&quot; unique_id=&quot;10017&quot;&gt;&lt;property id=&quot;20148&quot; value=&quot;5&quot;/&gt;&lt;property id=&quot;20300&quot; value=&quot;Diapositive 16 - &amp;quot;Selon la symptomatologie &amp;#x0D;&amp;#x0A;et /ou la localisation du mal&amp;quot;&quot;/&gt;&lt;property id=&quot;20307&quot; value=&quot;267&quot;/&gt;&lt;/object&gt;&lt;object type=&quot;3&quot; unique_id=&quot;10019&quot;&gt;&lt;property id=&quot;20148&quot; value=&quot;5&quot;/&gt;&lt;property id=&quot;20300&quot; value=&quot;Diapositive 17 - &amp;quot;Le nom d’un élément naturel peut être évocateur de la maladie&amp;quot;&quot;/&gt;&lt;property id=&quot;20307&quot; value=&quot;271&quot;/&gt;&lt;/object&gt;&lt;object type=&quot;3&quot; unique_id=&quot;10021&quot;&gt;&lt;property id=&quot;20148&quot; value=&quot;5&quot;/&gt;&lt;property id=&quot;20300&quot; value=&quot;Diapositive 18 - &amp;quot;Le nom de la maladie désigne son pronostic&amp;quot;&quot;/&gt;&lt;property id=&quot;20307&quot; value=&quot;273&quot;/&gt;&lt;/object&gt;&lt;object type=&quot;3&quot; unique_id=&quot;10023&quot;&gt;&lt;property id=&quot;20148&quot; value=&quot;5&quot;/&gt;&lt;property id=&quot;20300&quot; value=&quot;Diapositive 19 - &amp;quot;La logique de la causalité&amp;quot;&quot;/&gt;&lt;property id=&quot;20307&quot; value=&quot;275&quot;/&gt;&lt;/object&gt;&lt;object type=&quot;3&quot; unique_id=&quot;10024&quot;&gt;&lt;property id=&quot;20148&quot; value=&quot;5&quot;/&gt;&lt;property id=&quot;20300&quot; value=&quot;Diapositive 20 - &amp;quot;Les agents persécuteurs sont: ancêtres, sorciers, djinns, les utilisateurs de magie&amp;quot;&quot;/&gt;&lt;property id=&quot;20307&quot; value=&quot;276&quot;/&gt;&lt;/object&gt;&lt;object type=&quot;3&quot; unique_id=&quot;10025&quot;&gt;&lt;property id=&quot;20148&quot; value=&quot;5&quot;/&gt;&lt;property id=&quot;20300&quot; value=&quot;Diapositive 21 - &amp;quot;Le nom de la maladie évoque l’agent causal&amp;quot;&quot;/&gt;&lt;property id=&quot;20307&quot; value=&quot;277&quot;/&gt;&lt;/object&gt;&lt;object type=&quot;3&quot; unique_id=&quot;11460&quot;&gt;&lt;property id=&quot;20148&quot; value=&quot;5&quot;/&gt;&lt;property id=&quot;20300&quot; value=&quot;Diapositive 1&quot;/&gt;&lt;property id=&quot;20307&quot; value=&quot;286&quot;/&gt;&lt;/object&gt;&lt;object type=&quot;3&quot; unique_id=&quot;11461&quot;&gt;&lt;property id=&quot;20148&quot; value=&quot;5&quot;/&gt;&lt;property id=&quot;20300&quot; value=&quot;Diapositive 3 - &amp;quot;La notion de représentations&amp;quot;&quot;/&gt;&lt;property id=&quot;20307&quot; value=&quot;282&quot;/&gt;&lt;/object&gt;&lt;object type=&quot;3&quot; unique_id=&quot;11462&quot;&gt;&lt;property id=&quot;20148&quot; value=&quot;5&quot;/&gt;&lt;property id=&quot;20300&quot; value=&quot;Diapositive 4 - &amp;quot;Exemple 1: Paludisme [Roger, 1993]&amp;quot;&quot;/&gt;&lt;property id=&quot;20307&quot; value=&quot;283&quot;/&gt;&lt;/object&gt;&lt;object type=&quot;3&quot; unique_id=&quot;11463&quot;&gt;&lt;property id=&quot;20148&quot; value=&quot;5&quot;/&gt;&lt;property id=&quot;20300&quot; value=&quot;Diapositive 14 - &amp;quot;Les représentations populaires dans l’acte de soins&amp;quot;&quot;/&gt;&lt;property id=&quot;20307&quot; value=&quot;284&quot;/&gt;&lt;/object&gt;&lt;object type=&quot;3&quot; unique_id=&quot;11465&quot;&gt;&lt;property id=&quot;20148&quot; value=&quot;5&quot;/&gt;&lt;property id=&quot;20300&quot; value=&quot;Diapositive 15 - &amp;quot;Les logiques de la nomination ou comment « dire la maladie » en Afrique de l’Ouest&amp;quot;&quot;/&gt;&lt;property id=&quot;20307&quot; value=&quot;280&quot;/&gt;&lt;/object&gt;&lt;object type=&quot;3&quot; unique_id=&quot;11466&quot;&gt;&lt;property id=&quot;20148&quot; value=&quot;5&quot;/&gt;&lt;property id=&quot;20300&quot; value=&quot;Diapositive 22 - &amp;quot;Références&amp;quot;&quot;/&gt;&lt;property id=&quot;20307&quot; value=&quot;285&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3104</TotalTime>
  <Words>332</Words>
  <Application>Microsoft Office PowerPoint</Application>
  <PresentationFormat>Affichage à l'écran (4:3)</PresentationFormat>
  <Paragraphs>102</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Aspect</vt:lpstr>
      <vt:lpstr>Diapositive 1</vt:lpstr>
      <vt:lpstr>Les représentations populaires des maladies</vt:lpstr>
      <vt:lpstr>La notion de représentations</vt:lpstr>
      <vt:lpstr>Exemple 1: Paludisme [Roger, 1993]</vt:lpstr>
      <vt:lpstr>Exemple 2 : La « maladie de l’oiseau »</vt:lpstr>
      <vt:lpstr>Représentations populaires  de la maladie?</vt:lpstr>
      <vt:lpstr>Structure générale des représentations populaires des maladies</vt:lpstr>
      <vt:lpstr>Deux pièges à éviter</vt:lpstr>
      <vt:lpstr>Le piège du sens symbolique</vt:lpstr>
      <vt:lpstr>On retient</vt:lpstr>
      <vt:lpstr>On distingue</vt:lpstr>
      <vt:lpstr>Les représentations populaires spécialisées</vt:lpstr>
      <vt:lpstr>Les représentations populaires communes</vt:lpstr>
      <vt:lpstr>Les représentations populaires dans l’acte de soins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Aïssa DIARRA</dc:creator>
  <cp:lastModifiedBy>Jean Pierre DELATTRE</cp:lastModifiedBy>
  <cp:revision>27</cp:revision>
  <dcterms:created xsi:type="dcterms:W3CDTF">2008-03-11T08:54:36Z</dcterms:created>
  <dcterms:modified xsi:type="dcterms:W3CDTF">2012-02-15T14:54:59Z</dcterms:modified>
</cp:coreProperties>
</file>